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7"/>
  </p:notesMasterIdLst>
  <p:sldIdLst>
    <p:sldId id="298" r:id="rId2"/>
    <p:sldId id="299" r:id="rId3"/>
    <p:sldId id="300" r:id="rId4"/>
    <p:sldId id="297" r:id="rId5"/>
    <p:sldId id="294" r:id="rId6"/>
    <p:sldId id="303" r:id="rId7"/>
    <p:sldId id="306" r:id="rId8"/>
    <p:sldId id="307" r:id="rId9"/>
    <p:sldId id="257" r:id="rId10"/>
    <p:sldId id="309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95" r:id="rId20"/>
    <p:sldId id="304" r:id="rId21"/>
    <p:sldId id="268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310" r:id="rId31"/>
    <p:sldId id="279" r:id="rId32"/>
    <p:sldId id="280" r:id="rId33"/>
    <p:sldId id="281" r:id="rId34"/>
    <p:sldId id="308" r:id="rId35"/>
    <p:sldId id="296" r:id="rId36"/>
    <p:sldId id="305" r:id="rId37"/>
    <p:sldId id="285" r:id="rId38"/>
    <p:sldId id="284" r:id="rId39"/>
    <p:sldId id="287" r:id="rId40"/>
    <p:sldId id="288" r:id="rId41"/>
    <p:sldId id="289" r:id="rId42"/>
    <p:sldId id="290" r:id="rId43"/>
    <p:sldId id="292" r:id="rId44"/>
    <p:sldId id="301" r:id="rId45"/>
    <p:sldId id="302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2" autoAdjust="0"/>
    <p:restoredTop sz="73801" autoAdjust="0"/>
  </p:normalViewPr>
  <p:slideViewPr>
    <p:cSldViewPr snapToGrid="0">
      <p:cViewPr>
        <p:scale>
          <a:sx n="100" d="100"/>
          <a:sy n="100" d="100"/>
        </p:scale>
        <p:origin x="-162" y="-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ECECD-62E8-424B-A753-6C5BBE5D843A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68F20-8104-4BBD-A393-EEF5F119D5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314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ture.com/nrn/journal/v4/n8/full/nrn1178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?term=Liu%20RJ%5bAuthor%5d&amp;cauthor=true&amp;cauthor_uid=1817220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cbi.nlm.nih.gov/pubmed/?term=Aghajanian%20GK%5bAuthor%5d&amp;cauthor=true&amp;cauthor_uid=1817220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-Exec </a:t>
            </a:r>
            <a:r>
              <a:rPr lang="en-US" dirty="0" err="1"/>
              <a:t>Fxns</a:t>
            </a:r>
            <a:r>
              <a:rPr lang="en-US" dirty="0" err="1">
                <a:sym typeface="Wingdings" panose="05000000000000000000" pitchFamily="2" charset="2"/>
              </a:rPr>
              <a:t>working</a:t>
            </a:r>
            <a:r>
              <a:rPr lang="en-US" dirty="0">
                <a:sym typeface="Wingdings" panose="05000000000000000000" pitchFamily="2" charset="2"/>
              </a:rPr>
              <a:t> memory, cognitive flexibility (adaptive thinking), inhibitory control</a:t>
            </a:r>
            <a:endParaRPr lang="en-US" dirty="0"/>
          </a:p>
          <a:p>
            <a:r>
              <a:rPr lang="en-US" dirty="0"/>
              <a:t>http://www.nature.com/nrn/journal/v4/n8/fig_tab/nrn1178_F1.html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Prefrontal and medial temporal lobe interactions in long-term memory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Jon S. Simons &amp; Hugo J. Spiers</a:t>
            </a:r>
          </a:p>
          <a:p>
            <a:endParaRPr lang="en-US" dirty="0"/>
          </a:p>
          <a:p>
            <a:r>
              <a:rPr lang="en-US" dirty="0"/>
              <a:t>Ventral more with reward-seeking/motivation</a:t>
            </a:r>
          </a:p>
          <a:p>
            <a:r>
              <a:rPr lang="en-US" dirty="0"/>
              <a:t>Dorsal perspective and memory retrieval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91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Submissive posture time of EP1-KO &amp; WT; similar increase after r-</a:t>
            </a:r>
            <a:r>
              <a:rPr lang="en-US" dirty="0" err="1"/>
              <a:t>sds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-suggests EP1-PGE2 mechanism not required for perception of stress</a:t>
            </a:r>
          </a:p>
          <a:p>
            <a:pPr marL="0" indent="0">
              <a:buNone/>
            </a:pPr>
            <a:r>
              <a:rPr lang="en-US" dirty="0"/>
              <a:t>B. Similar corticosterone levels after r-</a:t>
            </a:r>
            <a:r>
              <a:rPr lang="en-US" dirty="0" err="1"/>
              <a:t>sds</a:t>
            </a:r>
            <a:r>
              <a:rPr lang="en-US" dirty="0"/>
              <a:t> in EP1-KO &amp; WT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*levels taken after D1 &amp; D10 of r-</a:t>
            </a:r>
            <a:r>
              <a:rPr lang="en-US" dirty="0" err="1"/>
              <a:t>sds</a:t>
            </a:r>
            <a:r>
              <a:rPr lang="en-US" dirty="0"/>
              <a:t>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54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Circular regions in mPFC used for dopamine turnover measurements</a:t>
            </a:r>
          </a:p>
          <a:p>
            <a:pPr marL="228600" indent="-228600">
              <a:buAutoNum type="alphaUcPeriod"/>
            </a:pPr>
            <a:r>
              <a:rPr lang="en-US" dirty="0"/>
              <a:t>Ratio of DA metabolites in mPFC/</a:t>
            </a:r>
            <a:r>
              <a:rPr lang="en-US" dirty="0" err="1"/>
              <a:t>Nac</a:t>
            </a:r>
            <a:r>
              <a:rPr lang="en-US" dirty="0"/>
              <a:t> of WT after r-</a:t>
            </a:r>
            <a:r>
              <a:rPr lang="en-US" dirty="0" err="1"/>
              <a:t>sds</a:t>
            </a:r>
            <a:endParaRPr lang="en-US" dirty="0"/>
          </a:p>
          <a:p>
            <a:pPr marL="228600" indent="-228600">
              <a:buAutoNum type="alphaUcPeriod"/>
            </a:pPr>
            <a:r>
              <a:rPr lang="en-US" dirty="0"/>
              <a:t>Same as B but for EP1-deficient mice</a:t>
            </a:r>
          </a:p>
          <a:p>
            <a:pPr marL="228600" indent="-228600">
              <a:buAutoNum type="alphaUcPeriod"/>
            </a:pPr>
            <a:endParaRPr lang="en-US" dirty="0"/>
          </a:p>
          <a:p>
            <a:pPr marL="0" indent="0">
              <a:buNone/>
            </a:pPr>
            <a:r>
              <a:rPr lang="en-US" dirty="0"/>
              <a:t>**DA turnover not attenuated by EP1-def-&gt; WT had lower DA on D10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79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-SCH23390 (D1-like receptor </a:t>
            </a:r>
            <a:r>
              <a:rPr lang="en-US" dirty="0" err="1"/>
              <a:t>antag</a:t>
            </a:r>
            <a:r>
              <a:rPr lang="en-US" dirty="0"/>
              <a:t>)  restored SA in EP1-KO mice</a:t>
            </a:r>
          </a:p>
          <a:p>
            <a:r>
              <a:rPr lang="en-US" dirty="0"/>
              <a:t>                 -Suggests that disinhibited dopaminergic response (due to EP1-def. &amp; lack of attenuation) to  stress interferes with induction of SA</a:t>
            </a:r>
          </a:p>
          <a:p>
            <a:r>
              <a:rPr lang="en-US" dirty="0"/>
              <a:t>-Drug did NOT affect WT SA%</a:t>
            </a:r>
          </a:p>
          <a:p>
            <a:r>
              <a:rPr lang="en-US" dirty="0"/>
              <a:t>   -Suggests D1-R already attenuated following R-SDS**</a:t>
            </a:r>
          </a:p>
          <a:p>
            <a:r>
              <a:rPr lang="en-US" dirty="0"/>
              <a:t>*given before ever SDS but not before SI test*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047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(-) correlation between mPFC DA turnover and SA% following R-SDS</a:t>
            </a:r>
          </a:p>
          <a:p>
            <a:pPr marL="0" indent="0">
              <a:buNone/>
            </a:pPr>
            <a:r>
              <a:rPr lang="en-US" dirty="0"/>
              <a:t>   -suggests relationship between DA turnover attenuation &amp; social avoidance</a:t>
            </a:r>
          </a:p>
          <a:p>
            <a:pPr marL="0" indent="0">
              <a:buNone/>
            </a:pPr>
            <a:r>
              <a:rPr lang="en-US" dirty="0"/>
              <a:t>        -*****important for possible therapy</a:t>
            </a:r>
          </a:p>
          <a:p>
            <a:pPr marL="0" indent="0">
              <a:buNone/>
            </a:pPr>
            <a:r>
              <a:rPr lang="en-US" dirty="0"/>
              <a:t>-each dot is a mouse on Day 11</a:t>
            </a:r>
          </a:p>
          <a:p>
            <a:pPr marL="0" indent="0">
              <a:buNone/>
            </a:pPr>
            <a:r>
              <a:rPr lang="en-US" dirty="0"/>
              <a:t>   -R-SDS</a:t>
            </a:r>
            <a:r>
              <a:rPr lang="en-US" dirty="0">
                <a:sym typeface="Wingdings" panose="05000000000000000000" pitchFamily="2" charset="2"/>
              </a:rPr>
              <a:t>SI test Day 10-additional SDS day 11killed for DA turnover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83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 Injection site for 6OHDA (infralimbic to prelimbic cortex) to deplete mPFC [DA]</a:t>
            </a:r>
          </a:p>
          <a:p>
            <a:r>
              <a:rPr lang="en-US" dirty="0"/>
              <a:t>C. Measurements of DA 7-10 after surgery in mPFC &amp; </a:t>
            </a:r>
            <a:r>
              <a:rPr lang="en-US" dirty="0" err="1"/>
              <a:t>Nac</a:t>
            </a:r>
            <a:endParaRPr lang="en-US" dirty="0"/>
          </a:p>
          <a:p>
            <a:r>
              <a:rPr lang="en-US" dirty="0"/>
              <a:t>      -shows depletion worked</a:t>
            </a:r>
          </a:p>
          <a:p>
            <a:r>
              <a:rPr lang="en-US" dirty="0"/>
              <a:t>D. SA% in lesion mice following 1</a:t>
            </a:r>
            <a:r>
              <a:rPr lang="en-US" baseline="30000" dirty="0"/>
              <a:t>st</a:t>
            </a:r>
            <a:r>
              <a:rPr lang="en-US" dirty="0"/>
              <a:t>,4</a:t>
            </a:r>
            <a:r>
              <a:rPr lang="en-US" baseline="30000" dirty="0"/>
              <a:t>th</a:t>
            </a:r>
            <a:r>
              <a:rPr lang="en-US" dirty="0"/>
              <a:t>, &amp; 10</a:t>
            </a:r>
            <a:r>
              <a:rPr lang="en-US" baseline="30000" dirty="0"/>
              <a:t>th</a:t>
            </a:r>
            <a:r>
              <a:rPr lang="en-US" dirty="0"/>
              <a:t> SDS</a:t>
            </a:r>
          </a:p>
          <a:p>
            <a:r>
              <a:rPr lang="en-US" dirty="0"/>
              <a:t>   -Depleted DA turnover correlated w/ induction of SA</a:t>
            </a:r>
          </a:p>
          <a:p>
            <a:r>
              <a:rPr lang="en-US" dirty="0"/>
              <a:t>   -Suggests mPFC </a:t>
            </a:r>
            <a:r>
              <a:rPr lang="en-US" dirty="0" err="1"/>
              <a:t>DAnergic</a:t>
            </a:r>
            <a:r>
              <a:rPr lang="en-US" dirty="0"/>
              <a:t> response upon SDS counteracts induction of SA &amp; EP1-mediated attenuation of this DA response induces 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306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-Done using COX-1 </a:t>
            </a:r>
          </a:p>
          <a:p>
            <a:r>
              <a:rPr lang="en-US" dirty="0"/>
              <a:t>-PGE2-EP1 attenuates DA response from mPFC in R-SDS</a:t>
            </a:r>
          </a:p>
          <a:p>
            <a:r>
              <a:rPr lang="en-US" dirty="0"/>
              <a:t>-in S-SDS mPFC DA neurons suppress induction of 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13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976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-C6 aggressive mouse used in res-intruder SDS </a:t>
            </a:r>
          </a:p>
          <a:p>
            <a:r>
              <a:rPr lang="en-US" dirty="0"/>
              <a:t>-SI Test: 18h after 1</a:t>
            </a:r>
            <a:r>
              <a:rPr lang="en-US" baseline="30000" dirty="0"/>
              <a:t>st</a:t>
            </a:r>
            <a:r>
              <a:rPr lang="en-US" dirty="0"/>
              <a:t> SDS &amp; 10</a:t>
            </a:r>
            <a:r>
              <a:rPr lang="en-US" baseline="30000" dirty="0"/>
              <a:t>th</a:t>
            </a:r>
            <a:r>
              <a:rPr lang="en-US" dirty="0"/>
              <a:t> SDS</a:t>
            </a:r>
          </a:p>
          <a:p>
            <a:r>
              <a:rPr lang="en-US" dirty="0"/>
              <a:t>	-2</a:t>
            </a:r>
            <a:r>
              <a:rPr lang="en-US" baseline="30000" dirty="0"/>
              <a:t>nd</a:t>
            </a:r>
            <a:r>
              <a:rPr lang="en-US" dirty="0"/>
              <a:t> SDS done 2h after first SI test</a:t>
            </a:r>
          </a:p>
          <a:p>
            <a:r>
              <a:rPr lang="en-US" dirty="0"/>
              <a:t>-Open field chamber with novel ICR mouse in metal meshwork</a:t>
            </a:r>
          </a:p>
          <a:p>
            <a:r>
              <a:rPr lang="en-US" dirty="0"/>
              <a:t>	-time spend in avoidance &amp; social interaction zones recorded</a:t>
            </a:r>
          </a:p>
          <a:p>
            <a:r>
              <a:rPr lang="en-US" dirty="0"/>
              <a:t>-SA susceptibility: increase in time in avoidance &amp; decrease in social zone</a:t>
            </a:r>
          </a:p>
          <a:p>
            <a:r>
              <a:rPr lang="en-US" dirty="0"/>
              <a:t>   -susceptible &amp; resilient mice</a:t>
            </a:r>
          </a:p>
          <a:p>
            <a:r>
              <a:rPr lang="en-US" dirty="0"/>
              <a:t>-AAV viruses used to express D1-R with some GFP/</a:t>
            </a:r>
            <a:r>
              <a:rPr lang="en-US" dirty="0" err="1"/>
              <a:t>mCherry</a:t>
            </a:r>
            <a:r>
              <a:rPr lang="en-US" dirty="0"/>
              <a:t> molecule in </a:t>
            </a:r>
            <a:r>
              <a:rPr lang="en-US" dirty="0" err="1"/>
              <a:t>presense</a:t>
            </a:r>
            <a:r>
              <a:rPr lang="en-US" dirty="0"/>
              <a:t> of </a:t>
            </a:r>
            <a:r>
              <a:rPr lang="en-US" dirty="0" err="1"/>
              <a:t>Cre</a:t>
            </a:r>
            <a:r>
              <a:rPr lang="en-US" dirty="0"/>
              <a:t> Recombinase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39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Shows R-SDS reduced D1-like (D1,5) R expression in susceptible mice, less so in resilient</a:t>
            </a:r>
          </a:p>
          <a:p>
            <a:r>
              <a:rPr lang="en-US" dirty="0"/>
              <a:t>-D2 unchanged in susceptible relatively but higher expression in resilient??</a:t>
            </a:r>
          </a:p>
          <a:p>
            <a:r>
              <a:rPr lang="en-US" dirty="0"/>
              <a:t>-D2,4, (D2-like) relatively unchanged</a:t>
            </a:r>
          </a:p>
          <a:p>
            <a:r>
              <a:rPr lang="en-US" dirty="0"/>
              <a:t>C. Shows no change in D1 mRNA levels after S-SDS </a:t>
            </a:r>
          </a:p>
          <a:p>
            <a:endParaRPr lang="en-US" dirty="0"/>
          </a:p>
          <a:p>
            <a:r>
              <a:rPr lang="en-US" dirty="0"/>
              <a:t>*Put in B???*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262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D. </a:t>
            </a:r>
            <a:r>
              <a:rPr lang="en-US" dirty="0" err="1"/>
              <a:t>ImmunoF</a:t>
            </a:r>
            <a:r>
              <a:rPr lang="en-US" dirty="0"/>
              <a:t> staining for D1-R &amp; </a:t>
            </a:r>
            <a:r>
              <a:rPr lang="en-US" dirty="0" err="1"/>
              <a:t>NeuN</a:t>
            </a:r>
            <a:r>
              <a:rPr lang="en-US" dirty="0"/>
              <a:t> (neuronal marker) in naive/</a:t>
            </a:r>
            <a:r>
              <a:rPr lang="en-US" dirty="0" err="1"/>
              <a:t>suscept</a:t>
            </a:r>
            <a:r>
              <a:rPr lang="en-US" dirty="0"/>
              <a:t> mice</a:t>
            </a:r>
          </a:p>
          <a:p>
            <a:r>
              <a:rPr lang="en-US" dirty="0"/>
              <a:t>  -shows decrease in D1 expression in layer II/III of susceptible mice </a:t>
            </a:r>
          </a:p>
          <a:p>
            <a:r>
              <a:rPr lang="en-US" dirty="0"/>
              <a:t>E. Quantification of </a:t>
            </a:r>
            <a:r>
              <a:rPr lang="en-US" dirty="0" err="1"/>
              <a:t>immunstaining</a:t>
            </a:r>
            <a:r>
              <a:rPr lang="en-US" dirty="0"/>
              <a:t> </a:t>
            </a:r>
          </a:p>
          <a:p>
            <a:r>
              <a:rPr lang="en-US" dirty="0"/>
              <a:t>   -Layer II/III &amp; V lower in susceptible mice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650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Picture: Microscopy of rat layer V pyramidal neuron in mPFC following chronic restraint stress (30min/7days)</a:t>
            </a:r>
          </a:p>
          <a:p>
            <a:r>
              <a:rPr lang="en-US" dirty="0"/>
              <a:t>-dendrite atrophy known to happen after R-SDS</a:t>
            </a:r>
          </a:p>
          <a:p>
            <a:r>
              <a:rPr lang="en-US" dirty="0"/>
              <a:t>     -atrophy is related to decrease excitatory </a:t>
            </a:r>
            <a:r>
              <a:rPr lang="en-US" dirty="0" err="1"/>
              <a:t>curr</a:t>
            </a:r>
            <a:endParaRPr lang="en-US" dirty="0"/>
          </a:p>
          <a:p>
            <a:r>
              <a:rPr lang="en-US" dirty="0"/>
              <a:t>https://www.ncbi.nlm.nih.gov/pmc/articles/PMC2224217/</a:t>
            </a:r>
          </a:p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Rong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-Jian Liu</a:t>
            </a:r>
            <a:r>
              <a:rPr lang="en-US" sz="1200" b="0" i="0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George K.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Aghajanian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114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I.-Effect of D1-KD w/o prior stress</a:t>
            </a:r>
          </a:p>
          <a:p>
            <a:pPr marL="0" indent="0">
              <a:buNone/>
            </a:pPr>
            <a:r>
              <a:rPr lang="en-US" dirty="0"/>
              <a:t>         -suggests not involved until prior stress</a:t>
            </a:r>
          </a:p>
          <a:p>
            <a:pPr marL="0" indent="0">
              <a:buNone/>
            </a:pPr>
            <a:r>
              <a:rPr lang="en-US" dirty="0"/>
              <a:t>J. Effect of D1-KD on induction of SA following S-SDS &amp; R-SDS</a:t>
            </a:r>
          </a:p>
          <a:p>
            <a:pPr marL="0" indent="0">
              <a:buNone/>
            </a:pPr>
            <a:r>
              <a:rPr lang="en-US" dirty="0"/>
              <a:t>  -D1-KD showed induction of SA after S-SDS compared to control </a:t>
            </a:r>
          </a:p>
          <a:p>
            <a:pPr marL="0" indent="0">
              <a:buNone/>
            </a:pPr>
            <a:r>
              <a:rPr lang="en-US" dirty="0"/>
              <a:t>      -suggests D1 involved in suppression of induction of SA by S-SDS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70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C. KD of D1-excitatory neurons (through </a:t>
            </a:r>
            <a:r>
              <a:rPr lang="en-US" dirty="0" err="1"/>
              <a:t>CamKII</a:t>
            </a:r>
            <a:r>
              <a:rPr lang="en-US" dirty="0"/>
              <a:t>) facilitated induction of SA after S-SDS</a:t>
            </a:r>
          </a:p>
          <a:p>
            <a:r>
              <a:rPr lang="en-US" dirty="0"/>
              <a:t>-</a:t>
            </a:r>
            <a:r>
              <a:rPr lang="en-US" dirty="0" err="1"/>
              <a:t>Viaat</a:t>
            </a:r>
            <a:r>
              <a:rPr lang="en-US" dirty="0"/>
              <a:t> is restricted to GABA positive neurons (inhibitory)</a:t>
            </a:r>
          </a:p>
          <a:p>
            <a:r>
              <a:rPr lang="en-US" dirty="0"/>
              <a:t>   **Not seen in </a:t>
            </a:r>
            <a:r>
              <a:rPr lang="en-US" dirty="0" err="1"/>
              <a:t>R-SDS</a:t>
            </a:r>
            <a:r>
              <a:rPr lang="en-US" dirty="0" err="1">
                <a:sym typeface="Wingdings" panose="05000000000000000000" pitchFamily="2" charset="2"/>
              </a:rPr>
              <a:t>Blame</a:t>
            </a:r>
            <a:r>
              <a:rPr lang="en-US" dirty="0">
                <a:sym typeface="Wingdings" panose="05000000000000000000" pitchFamily="2" charset="2"/>
              </a:rPr>
              <a:t> tamoxifen as delay of SA induction </a:t>
            </a:r>
          </a:p>
          <a:p>
            <a:r>
              <a:rPr lang="en-US" dirty="0">
                <a:sym typeface="Wingdings" panose="05000000000000000000" pitchFamily="2" charset="2"/>
              </a:rPr>
              <a:t>G. KD of D1-inhibitory neurons (through </a:t>
            </a:r>
            <a:r>
              <a:rPr lang="en-US" dirty="0" err="1">
                <a:sym typeface="Wingdings" panose="05000000000000000000" pitchFamily="2" charset="2"/>
              </a:rPr>
              <a:t>Viaat</a:t>
            </a:r>
            <a:r>
              <a:rPr lang="en-US" dirty="0">
                <a:sym typeface="Wingdings" panose="05000000000000000000" pitchFamily="2" charset="2"/>
              </a:rPr>
              <a:t>) did not change SA following SDS</a:t>
            </a:r>
          </a:p>
          <a:p>
            <a:r>
              <a:rPr lang="en-US" dirty="0">
                <a:sym typeface="Wingdings" panose="05000000000000000000" pitchFamily="2" charset="2"/>
              </a:rPr>
              <a:t>   -suggests suppression of induction of SA is regulated by D1-excitatory neurons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687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Immunostaining of pERK in mPFC w/ SDS</a:t>
            </a:r>
            <a:endParaRPr lang="en-US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-SDS increased pERK in control mice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-increase in pERK following SDS not seen in  D1-KD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-suggests pERK is D1-dependent following S-SDS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6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E. Densities of </a:t>
            </a:r>
            <a:r>
              <a:rPr lang="en-US" dirty="0" err="1"/>
              <a:t>pERk</a:t>
            </a:r>
            <a:r>
              <a:rPr lang="en-US" dirty="0"/>
              <a:t> in </a:t>
            </a:r>
            <a:r>
              <a:rPr lang="en-US" dirty="0" err="1"/>
              <a:t>Excit</a:t>
            </a:r>
            <a:r>
              <a:rPr lang="en-US" dirty="0"/>
              <a:t> &amp; </a:t>
            </a:r>
            <a:r>
              <a:rPr lang="en-US" dirty="0" err="1"/>
              <a:t>inh</a:t>
            </a:r>
            <a:r>
              <a:rPr lang="en-US" dirty="0"/>
              <a:t>. neurons of mPFC</a:t>
            </a:r>
          </a:p>
          <a:p>
            <a:r>
              <a:rPr lang="en-US" dirty="0"/>
              <a:t>   -SDS increased pERK in </a:t>
            </a:r>
            <a:r>
              <a:rPr lang="en-US" dirty="0" err="1"/>
              <a:t>excit</a:t>
            </a:r>
            <a:r>
              <a:rPr lang="en-US" dirty="0"/>
              <a:t> but not in inhibitory neurons</a:t>
            </a:r>
          </a:p>
          <a:p>
            <a:r>
              <a:rPr lang="en-US" dirty="0"/>
              <a:t>F. Densities of pERK </a:t>
            </a:r>
            <a:r>
              <a:rPr lang="en-US" dirty="0" err="1"/>
              <a:t>excit</a:t>
            </a:r>
            <a:r>
              <a:rPr lang="en-US" dirty="0"/>
              <a:t>. neurons after SDS</a:t>
            </a:r>
          </a:p>
          <a:p>
            <a:r>
              <a:rPr lang="en-US" dirty="0"/>
              <a:t>   -Increase in pERK following SDS attenuated in D1-KD mice </a:t>
            </a:r>
          </a:p>
          <a:p>
            <a:r>
              <a:rPr lang="en-US" dirty="0"/>
              <a:t>     -suggests S-SDS induces p-ERK </a:t>
            </a:r>
            <a:r>
              <a:rPr lang="en-US" dirty="0" err="1"/>
              <a:t>atleast</a:t>
            </a:r>
            <a:r>
              <a:rPr lang="en-US" dirty="0"/>
              <a:t> partly through D1-receptor subtype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289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G. </a:t>
            </a:r>
            <a:r>
              <a:rPr lang="en-US" dirty="0" err="1"/>
              <a:t>Immuno</a:t>
            </a:r>
            <a:r>
              <a:rPr lang="en-US" dirty="0"/>
              <a:t> staining of c-</a:t>
            </a:r>
            <a:r>
              <a:rPr lang="en-US" dirty="0" err="1"/>
              <a:t>fos</a:t>
            </a:r>
            <a:r>
              <a:rPr lang="en-US" dirty="0"/>
              <a:t> in mice following SDS w/ D1-KD mice</a:t>
            </a:r>
          </a:p>
          <a:p>
            <a:r>
              <a:rPr lang="en-US" dirty="0"/>
              <a:t>H/I.-densities of c-</a:t>
            </a:r>
            <a:r>
              <a:rPr lang="en-US" dirty="0" err="1"/>
              <a:t>fos</a:t>
            </a:r>
            <a:r>
              <a:rPr lang="en-US" dirty="0"/>
              <a:t> neurons in mPFC in different neuron layers of D1-KD mice</a:t>
            </a:r>
          </a:p>
          <a:p>
            <a:r>
              <a:rPr lang="en-US" dirty="0"/>
              <a:t>    -Less layer II/III increase in firing in D1-KD mice following SDS </a:t>
            </a:r>
          </a:p>
          <a:p>
            <a:r>
              <a:rPr lang="en-US" dirty="0"/>
              <a:t>         -suggests layer II/III excitatory neurons are mediated by D1-like receptors</a:t>
            </a:r>
          </a:p>
          <a:p>
            <a:r>
              <a:rPr lang="en-US" dirty="0"/>
              <a:t>     -no change in other layers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616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b. 3d reconstruction of II/III neurons in mPFC after R-SDS (</a:t>
            </a:r>
            <a:r>
              <a:rPr lang="en-US" dirty="0" err="1"/>
              <a:t>Apical:red</a:t>
            </a:r>
            <a:r>
              <a:rPr lang="en-US" dirty="0"/>
              <a:t>  </a:t>
            </a:r>
            <a:r>
              <a:rPr lang="en-US" dirty="0" err="1"/>
              <a:t>Basal:blue</a:t>
            </a:r>
            <a:r>
              <a:rPr lang="en-US" dirty="0"/>
              <a:t>)</a:t>
            </a:r>
          </a:p>
          <a:p>
            <a:r>
              <a:rPr lang="en-US" dirty="0"/>
              <a:t>    -branching less in susceptible mice; more in resilient?</a:t>
            </a:r>
          </a:p>
          <a:p>
            <a:r>
              <a:rPr lang="en-US" dirty="0"/>
              <a:t> C/D. effects of R-SDS on the lengths of apical/basal dendrites in mPFC</a:t>
            </a:r>
          </a:p>
          <a:p>
            <a:r>
              <a:rPr lang="en-US" dirty="0"/>
              <a:t>    -R-SDS decreased apical dendrite length but not branching points or spine density of pyramidal neurons </a:t>
            </a:r>
          </a:p>
          <a:p>
            <a:r>
              <a:rPr lang="en-US" dirty="0"/>
              <a:t>       -seen in susceptible group but not resilient </a:t>
            </a:r>
          </a:p>
          <a:p>
            <a:r>
              <a:rPr lang="en-US" dirty="0"/>
              <a:t>     **suggests R-SDS induced shortening is correlated w/ stress susceptibility**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154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-Shortening of dendrites was not potentiated by D1-KD</a:t>
            </a:r>
          </a:p>
          <a:p>
            <a:r>
              <a:rPr lang="en-US" dirty="0"/>
              <a:t>  **suggests other mechanism for dendritic shortening**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949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F. 3d model of pyramidal neurons in mPFC D1-KD mice following S-SDS</a:t>
            </a:r>
          </a:p>
          <a:p>
            <a:r>
              <a:rPr lang="en-US" dirty="0"/>
              <a:t>G. Analysis of dendrite length &amp; branching points following S-SDS</a:t>
            </a:r>
          </a:p>
          <a:p>
            <a:r>
              <a:rPr lang="en-US" dirty="0"/>
              <a:t>   -S-SDS increased dendrite length &amp; branching points </a:t>
            </a:r>
          </a:p>
          <a:p>
            <a:r>
              <a:rPr lang="en-US" dirty="0"/>
              <a:t>   -D1-KD mice did not see increase following S-SDS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609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Image of distal apical dendrite spines on </a:t>
            </a:r>
            <a:r>
              <a:rPr lang="en-US" dirty="0" err="1"/>
              <a:t>pyr</a:t>
            </a:r>
            <a:r>
              <a:rPr lang="en-US" dirty="0"/>
              <a:t>. Neurons of mPFC II/III layer after SDS</a:t>
            </a:r>
          </a:p>
          <a:p>
            <a:pPr marL="0" indent="0">
              <a:buNone/>
            </a:pPr>
            <a:r>
              <a:rPr lang="en-US" dirty="0"/>
              <a:t> B.-effects of S-SDS on spine density on distal apical dendrites of mPFC II/III neurons  </a:t>
            </a:r>
          </a:p>
          <a:p>
            <a:pPr marL="0" indent="0">
              <a:buNone/>
            </a:pPr>
            <a:r>
              <a:rPr lang="en-US" dirty="0"/>
              <a:t>   -S-SDS increased density of </a:t>
            </a:r>
            <a:r>
              <a:rPr lang="en-US" dirty="0" err="1"/>
              <a:t>dend</a:t>
            </a:r>
            <a:r>
              <a:rPr lang="en-US" dirty="0"/>
              <a:t>. Spites on distal &amp; proximal apical dendrites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1363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-Type 1: spines with head/neck diameter ratio &gt;1.7</a:t>
            </a:r>
          </a:p>
          <a:p>
            <a:r>
              <a:rPr lang="en-US" dirty="0"/>
              <a:t>-Type 2: spines with head/neck diameter ratio &lt; 1.7</a:t>
            </a:r>
          </a:p>
          <a:p>
            <a:r>
              <a:rPr lang="en-US" dirty="0"/>
              <a:t>E/F.- Type 1 &amp; 2 spines on apical dendrites following S-SDS in D1-KD mice </a:t>
            </a:r>
          </a:p>
          <a:p>
            <a:r>
              <a:rPr lang="en-US" dirty="0"/>
              <a:t>    -shows S-SDS increased number of type 2 spines but not type 1</a:t>
            </a:r>
          </a:p>
          <a:p>
            <a:r>
              <a:rPr lang="en-US" dirty="0"/>
              <a:t>        -increase was not seen in D1-KD</a:t>
            </a:r>
          </a:p>
          <a:p>
            <a:r>
              <a:rPr lang="en-US" dirty="0"/>
              <a:t>            -suggests increase in type II may be done in a D1-dependent manner?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220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-Dopaminergic </a:t>
            </a:r>
          </a:p>
          <a:p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Rodent brain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Brain Reward Circuitry in Mood Disorders</a:t>
            </a:r>
          </a:p>
          <a:p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Scott J. Russo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Eric J. </a:t>
            </a:r>
            <a:r>
              <a:rPr lang="en-US" sz="1200" b="1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Nestler</a:t>
            </a:r>
            <a:endParaRPr lang="en-US" sz="12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Fishberg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Department of Neuroscience</a:t>
            </a:r>
          </a:p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schematic of the major dopaminergic, glutamatergic and GABAergic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connections to and from the ventral tegmental area (VTA) and nucleus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accumbens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(dopaminergic=green; glutamatergic=red; and GABAergic=blue)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919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-D2rda was higher in resilient mice, only significant thing outside d1-like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4212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338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-Housed in pairs</a:t>
            </a:r>
          </a:p>
          <a:p>
            <a:r>
              <a:rPr lang="en-US" dirty="0"/>
              <a:t>-Resident rats (pre screened) were allowed in cage for 3 weeks to increase territoriality </a:t>
            </a:r>
          </a:p>
          <a:p>
            <a:r>
              <a:rPr lang="en-US" dirty="0"/>
              <a:t>-Adolescent rats screened on P35(to 39), adults P70</a:t>
            </a:r>
          </a:p>
          <a:p>
            <a:r>
              <a:rPr lang="en-US" dirty="0"/>
              <a:t>Social Defeat: -after 3 consecutive submissive postures mouse is defeated</a:t>
            </a:r>
          </a:p>
          <a:p>
            <a:r>
              <a:rPr lang="en-US" dirty="0"/>
              <a:t>                        -intruder/resident separated by wire mesh for 25min</a:t>
            </a:r>
          </a:p>
          <a:p>
            <a:r>
              <a:rPr lang="en-US" dirty="0"/>
              <a:t>                        -intruders different every time to vary intensity </a:t>
            </a:r>
          </a:p>
          <a:p>
            <a:r>
              <a:rPr lang="en-US" dirty="0"/>
              <a:t>-Surgeries done on P28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178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-R-SDS on (P35-P39) shows a significant difference in DA turnover in adolescence</a:t>
            </a:r>
          </a:p>
          <a:p>
            <a:r>
              <a:rPr lang="en-US" dirty="0"/>
              <a:t>     -adolescence showed decreased DA turnover 17 days after R-SDS</a:t>
            </a:r>
          </a:p>
          <a:p>
            <a:r>
              <a:rPr lang="en-US" dirty="0"/>
              <a:t>     -adults had an increased mPFC **linked to ARTICLE 2?*</a:t>
            </a:r>
          </a:p>
          <a:p>
            <a:endParaRPr lang="en-US" dirty="0"/>
          </a:p>
          <a:p>
            <a:r>
              <a:rPr lang="en-US" dirty="0"/>
              <a:t>*: P&lt;0.05</a:t>
            </a:r>
          </a:p>
          <a:p>
            <a:r>
              <a:rPr lang="en-US" dirty="0"/>
              <a:t>#:P&lt;0.05</a:t>
            </a:r>
          </a:p>
          <a:p>
            <a:r>
              <a:rPr lang="en-US" dirty="0"/>
              <a:t>&amp;:P&lt;0.05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10 per group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9769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-Effects of R-SDS on adolescent mice (P35-39)</a:t>
            </a:r>
          </a:p>
          <a:p>
            <a:r>
              <a:rPr lang="en-US" dirty="0"/>
              <a:t>-Defeated Mice: Increased DA at P40 and P49 compared to control….but reduced at P56</a:t>
            </a:r>
          </a:p>
          <a:p>
            <a:r>
              <a:rPr lang="en-US" dirty="0"/>
              <a:t>-Control: Increase at P49 then leveled off </a:t>
            </a:r>
          </a:p>
          <a:p>
            <a:r>
              <a:rPr lang="en-US" dirty="0"/>
              <a:t>-Suggests dopamine </a:t>
            </a:r>
            <a:r>
              <a:rPr lang="en-US" dirty="0" err="1"/>
              <a:t>turnonver</a:t>
            </a:r>
            <a:r>
              <a:rPr lang="en-US" dirty="0"/>
              <a:t> is altered during adolescent stress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3069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-D2-R agonist (quinpirole) during adolescence (P35-39)</a:t>
            </a:r>
          </a:p>
          <a:p>
            <a:r>
              <a:rPr lang="en-US" dirty="0"/>
              <a:t>-would activating D2 mimic social defeat in adolescence by decreasing [DA} in adulthood?</a:t>
            </a:r>
          </a:p>
          <a:p>
            <a:pPr marL="228600" indent="-228600">
              <a:buAutoNum type="alphaUcPeriod"/>
            </a:pPr>
            <a:r>
              <a:rPr lang="en-US" dirty="0"/>
              <a:t>Ventral limbic &amp; infralimbic </a:t>
            </a:r>
            <a:r>
              <a:rPr lang="en-US" dirty="0" err="1"/>
              <a:t>subregions</a:t>
            </a:r>
            <a:r>
              <a:rPr lang="en-US" dirty="0"/>
              <a:t> injected with agonist</a:t>
            </a:r>
          </a:p>
          <a:p>
            <a:pPr marL="228600" indent="-228600">
              <a:buAutoNum type="alphaUcPeriod"/>
            </a:pPr>
            <a:r>
              <a:rPr lang="en-US" dirty="0"/>
              <a:t>Effects of agonist in adolescence and DA turnover</a:t>
            </a:r>
          </a:p>
          <a:p>
            <a:pPr marL="457200" lvl="1" indent="0">
              <a:buNone/>
            </a:pPr>
            <a:r>
              <a:rPr lang="en-US" dirty="0"/>
              <a:t>-no change in adolescence from drug</a:t>
            </a:r>
          </a:p>
          <a:p>
            <a:pPr marL="457200" lvl="1" indent="0">
              <a:buNone/>
            </a:pPr>
            <a:r>
              <a:rPr lang="en-US" dirty="0"/>
              <a:t>-DA turnover less in drugged mice </a:t>
            </a:r>
          </a:p>
          <a:p>
            <a:pPr marL="457200" lvl="1" indent="0">
              <a:buNone/>
            </a:pPr>
            <a:r>
              <a:rPr lang="en-US" dirty="0"/>
              <a:t>   -***suggests D2 hyperexpression in adolescence causes DA decrease in adulthood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43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Location of injection of D2-R </a:t>
            </a:r>
            <a:r>
              <a:rPr lang="en-US" dirty="0" err="1"/>
              <a:t>antag</a:t>
            </a:r>
            <a:r>
              <a:rPr lang="en-US" dirty="0"/>
              <a:t> </a:t>
            </a:r>
            <a:r>
              <a:rPr lang="en-US" dirty="0" err="1"/>
              <a:t>amisulpride</a:t>
            </a:r>
            <a:r>
              <a:rPr lang="en-US" dirty="0"/>
              <a:t> in adolescent mice </a:t>
            </a:r>
          </a:p>
          <a:p>
            <a:pPr marL="457200" lvl="1" indent="0">
              <a:buNone/>
            </a:pPr>
            <a:r>
              <a:rPr lang="en-US" dirty="0"/>
              <a:t>-injected everyday prior to SDS (P35-39)</a:t>
            </a:r>
          </a:p>
          <a:p>
            <a:pPr marL="457200" lvl="1" indent="0">
              <a:buNone/>
            </a:pPr>
            <a:r>
              <a:rPr lang="en-US" dirty="0"/>
              <a:t>-Brain slices taken on P56</a:t>
            </a:r>
          </a:p>
          <a:p>
            <a:pPr marL="457200" lvl="1" indent="0">
              <a:buNone/>
            </a:pPr>
            <a:r>
              <a:rPr lang="en-US" dirty="0"/>
              <a:t>-adolescent control rats saw decrease DA turnover in adults if w/ ELS</a:t>
            </a:r>
          </a:p>
          <a:p>
            <a:pPr marL="457200" lvl="1" indent="0">
              <a:buNone/>
            </a:pPr>
            <a:r>
              <a:rPr lang="en-US" dirty="0"/>
              <a:t>-</a:t>
            </a:r>
            <a:r>
              <a:rPr lang="en-US" dirty="0" err="1"/>
              <a:t>Antag</a:t>
            </a:r>
            <a:r>
              <a:rPr lang="en-US" dirty="0"/>
              <a:t> attenuated this decrease in DA turnover caused by R-SDS</a:t>
            </a:r>
          </a:p>
          <a:p>
            <a:pPr marL="457200" lvl="1" indent="0">
              <a:buNone/>
            </a:pPr>
            <a:r>
              <a:rPr lang="en-US" dirty="0"/>
              <a:t>-**goes with prev. slide suggesting D2 expression and DA decrease in adulthood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51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-Sustained mPFC DA release during repeated adolescent defeat results in prolonged over-</a:t>
            </a:r>
            <a:r>
              <a:rPr lang="en-US" dirty="0" err="1"/>
              <a:t>activatrion</a:t>
            </a:r>
            <a:r>
              <a:rPr lang="en-US" dirty="0"/>
              <a:t> of presynaptic D2 </a:t>
            </a:r>
            <a:r>
              <a:rPr lang="en-US" dirty="0" err="1"/>
              <a:t>autoR</a:t>
            </a:r>
            <a:r>
              <a:rPr lang="en-US" dirty="0"/>
              <a:t> that causes long-term reductions in mPFC activity </a:t>
            </a:r>
          </a:p>
          <a:p>
            <a:r>
              <a:rPr lang="en-US" dirty="0"/>
              <a:t>-suggests mechanism by which D2-like receptor is inhibited long term </a:t>
            </a:r>
          </a:p>
          <a:p>
            <a:r>
              <a:rPr lang="en-US" dirty="0"/>
              <a:t>    -D2 </a:t>
            </a:r>
            <a:r>
              <a:rPr lang="en-US" dirty="0" err="1"/>
              <a:t>autoR</a:t>
            </a:r>
            <a:r>
              <a:rPr lang="en-US" dirty="0"/>
              <a:t> become hyper sensitive to DA (due to prolonged stress exposure/response during adolescence) and continuously inhibit DA release</a:t>
            </a:r>
          </a:p>
          <a:p>
            <a:r>
              <a:rPr lang="en-US" dirty="0"/>
              <a:t>-Also hypothesize increase in DAT resulting in less EC DA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5056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https://www.ncbi.nlm.nih.gov/pubmed/24463000</a:t>
            </a:r>
          </a:p>
          <a:p>
            <a:r>
              <a:rPr lang="en-US" dirty="0"/>
              <a:t>Ford, CP 2014</a:t>
            </a:r>
          </a:p>
          <a:p>
            <a:r>
              <a:rPr lang="en-US" dirty="0"/>
              <a:t>-D2 </a:t>
            </a:r>
            <a:r>
              <a:rPr lang="en-US" dirty="0" err="1"/>
              <a:t>autoR</a:t>
            </a:r>
            <a:r>
              <a:rPr lang="en-US" dirty="0"/>
              <a:t> become hyper sensitive to DA and continuously inhibit DA release</a:t>
            </a:r>
          </a:p>
          <a:p>
            <a:r>
              <a:rPr lang="en-US" dirty="0"/>
              <a:t>    -inhibits TH conversion continuously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687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-D1-KD does not potentiate R-SDS induced dendritic shortening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69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-Major difference is D1 activates </a:t>
            </a:r>
            <a:r>
              <a:rPr lang="en-US" dirty="0" err="1"/>
              <a:t>Gs</a:t>
            </a:r>
            <a:r>
              <a:rPr lang="en-US" dirty="0"/>
              <a:t> and stimulates AC &amp; D2 activates </a:t>
            </a:r>
            <a:r>
              <a:rPr lang="en-US" dirty="0" err="1"/>
              <a:t>Gi</a:t>
            </a:r>
            <a:r>
              <a:rPr lang="en-US" dirty="0"/>
              <a:t> and inhibits AC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https://www.ncbi.nlm.nih.gov/pubmed/21303898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589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-aka: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dinoprostone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-found in medications (induce labor, terminate pregnancy)</a:t>
            </a:r>
          </a:p>
          <a:p>
            <a:r>
              <a:rPr lang="en-US" dirty="0"/>
              <a:t>-made from arachidonic acid </a:t>
            </a:r>
          </a:p>
          <a:p>
            <a:r>
              <a:rPr lang="en-US" dirty="0"/>
              <a:t>-Clinical trial found NSAID that inhibited COX also had therapeutic effects on major depression</a:t>
            </a:r>
            <a:r>
              <a:rPr lang="en-US" dirty="0">
                <a:sym typeface="Wingdings" panose="05000000000000000000" pitchFamily="2" charset="2"/>
              </a:rPr>
              <a:t>https://www.ncbi.nlm.nih.gov/pubmed/19496103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905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-C57BL6 mice used at 6-weeks old (isolated 1 week prior to defeat)</a:t>
            </a:r>
          </a:p>
          <a:p>
            <a:r>
              <a:rPr lang="en-US" dirty="0"/>
              <a:t>-Conditional KO of EP4 since is deadly</a:t>
            </a:r>
          </a:p>
          <a:p>
            <a:r>
              <a:rPr lang="en-US" dirty="0"/>
              <a:t>-CD1 were screened and picked for aggression</a:t>
            </a:r>
          </a:p>
          <a:p>
            <a:r>
              <a:rPr lang="en-US" dirty="0"/>
              <a:t>-SDS: C6 mouse put in empty cage for 150s day prior to SDS</a:t>
            </a:r>
          </a:p>
          <a:p>
            <a:r>
              <a:rPr lang="en-US" dirty="0"/>
              <a:t>-COX-1,2 deficient mice were purchased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78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-SI test (open field chamber w/ </a:t>
            </a:r>
            <a:r>
              <a:rPr lang="en-US" dirty="0" err="1"/>
              <a:t>intrxn</a:t>
            </a:r>
            <a:r>
              <a:rPr lang="en-US" dirty="0"/>
              <a:t> zones) for 150s</a:t>
            </a:r>
          </a:p>
          <a:p>
            <a:r>
              <a:rPr lang="en-US" dirty="0"/>
              <a:t>       -Done at 6h before first SD; 18h after 1</a:t>
            </a:r>
            <a:r>
              <a:rPr lang="en-US" baseline="30000" dirty="0"/>
              <a:t>st</a:t>
            </a:r>
            <a:r>
              <a:rPr lang="en-US" dirty="0"/>
              <a:t>,4</a:t>
            </a:r>
            <a:r>
              <a:rPr lang="en-US" baseline="30000" dirty="0"/>
              <a:t>th</a:t>
            </a:r>
            <a:r>
              <a:rPr lang="en-US" dirty="0"/>
              <a:t>, &amp; 10</a:t>
            </a:r>
            <a:r>
              <a:rPr lang="en-US" baseline="30000" dirty="0"/>
              <a:t>th</a:t>
            </a:r>
            <a:r>
              <a:rPr lang="en-US" dirty="0"/>
              <a:t> defeat</a:t>
            </a:r>
          </a:p>
          <a:p>
            <a:r>
              <a:rPr lang="en-US" dirty="0"/>
              <a:t>        -other experiments done on Day 11</a:t>
            </a:r>
          </a:p>
          <a:p>
            <a:r>
              <a:rPr lang="en-US" dirty="0"/>
              <a:t>-(+) maze done for 10min on Day 11 of R-SDS</a:t>
            </a:r>
          </a:p>
          <a:p>
            <a:r>
              <a:rPr lang="en-US" dirty="0"/>
              <a:t>***drugs given were before/after every SDS &amp; SI test***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95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[PGE2] on control/defeated mice (higher in defeated)</a:t>
            </a:r>
          </a:p>
          <a:p>
            <a:pPr marL="457200" lvl="1" indent="0">
              <a:buNone/>
            </a:pPr>
            <a:r>
              <a:rPr lang="en-US" dirty="0"/>
              <a:t>-shows PGE2 involved in SA</a:t>
            </a:r>
          </a:p>
          <a:p>
            <a:pPr marL="228600" indent="-228600">
              <a:buAutoNum type="alphaUcPeriod"/>
            </a:pPr>
            <a:r>
              <a:rPr lang="en-US" dirty="0"/>
              <a:t>SA level after R-SDS in COX-1,2 def mice vs. </a:t>
            </a:r>
            <a:r>
              <a:rPr lang="en-US" dirty="0" err="1"/>
              <a:t>heterozyg</a:t>
            </a:r>
            <a:r>
              <a:rPr lang="en-US" dirty="0"/>
              <a:t> wild-type litter mates</a:t>
            </a:r>
          </a:p>
          <a:p>
            <a:pPr marL="457200" lvl="1" indent="0">
              <a:buNone/>
            </a:pPr>
            <a:r>
              <a:rPr lang="en-US" dirty="0"/>
              <a:t>-means COX-1 mediates PGE2-related SA compared to COX-2</a:t>
            </a:r>
          </a:p>
          <a:p>
            <a:pPr marL="228600" indent="-228600">
              <a:buAutoNum type="alphaUcPeriod"/>
            </a:pPr>
            <a:r>
              <a:rPr lang="en-US" dirty="0"/>
              <a:t>SA level after COX-1 </a:t>
            </a:r>
            <a:r>
              <a:rPr lang="en-US" dirty="0" err="1"/>
              <a:t>antag</a:t>
            </a:r>
            <a:r>
              <a:rPr lang="en-US" dirty="0"/>
              <a:t> (560) &amp; COX-2 </a:t>
            </a:r>
            <a:r>
              <a:rPr lang="en-US" dirty="0" err="1"/>
              <a:t>antag</a:t>
            </a:r>
            <a:r>
              <a:rPr lang="en-US" dirty="0"/>
              <a:t> (236)</a:t>
            </a:r>
          </a:p>
          <a:p>
            <a:pPr marL="457200" lvl="1" indent="0">
              <a:buNone/>
            </a:pPr>
            <a:r>
              <a:rPr lang="en-US" dirty="0"/>
              <a:t>-further evidence for COX-1 and 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54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lphaUcPeriod"/>
            </a:pPr>
            <a:r>
              <a:rPr lang="en-US" dirty="0"/>
              <a:t>EP1-KO mice lower SA</a:t>
            </a:r>
          </a:p>
          <a:p>
            <a:pPr marL="0" indent="0">
              <a:buNone/>
            </a:pPr>
            <a:r>
              <a:rPr lang="en-US" dirty="0"/>
              <a:t>               -suggests EP1-PGE2 has role in induction of SA</a:t>
            </a:r>
          </a:p>
          <a:p>
            <a:pPr marL="0" indent="0">
              <a:buNone/>
            </a:pPr>
            <a:r>
              <a:rPr lang="en-US" dirty="0"/>
              <a:t>B. EP1-deficient mice lower SA than EP1-heterozyg wild-type littermates</a:t>
            </a:r>
          </a:p>
          <a:p>
            <a:pPr marL="0" indent="0">
              <a:buNone/>
            </a:pPr>
            <a:r>
              <a:rPr lang="en-US" dirty="0"/>
              <a:t>                -suggests same as A</a:t>
            </a:r>
          </a:p>
          <a:p>
            <a:pPr marL="0" indent="0">
              <a:buNone/>
            </a:pPr>
            <a:r>
              <a:rPr lang="en-US" dirty="0"/>
              <a:t>C. </a:t>
            </a:r>
            <a:r>
              <a:rPr lang="en-US" b="1" dirty="0"/>
              <a:t>?????????????????????</a:t>
            </a:r>
            <a:r>
              <a:rPr lang="en-US" b="0" dirty="0"/>
              <a:t> Suggests EP1 has </a:t>
            </a:r>
            <a:r>
              <a:rPr lang="en-US" b="0" dirty="0" err="1"/>
              <a:t>anxyiogenic</a:t>
            </a:r>
            <a:r>
              <a:rPr lang="en-US" b="0" dirty="0"/>
              <a:t> effects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868F20-8104-4BBD-A393-EEF5F119D5B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5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28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018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322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28338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2048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7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4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2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03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13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58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600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836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5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96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6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362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CF15-34B7-45DC-88F1-A1B2A2BE19F6}" type="datetimeFigureOut">
              <a:rPr lang="en-US" smtClean="0"/>
              <a:t>10/27/2017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1D7A-F75C-492C-A31D-11F5108AF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681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5DF099-CB56-4EED-8E84-E5008BF33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39845" y="1338943"/>
            <a:ext cx="10488125" cy="2239649"/>
          </a:xfrm>
        </p:spPr>
        <p:txBody>
          <a:bodyPr>
            <a:normAutofit/>
          </a:bodyPr>
          <a:lstStyle/>
          <a:p>
            <a:r>
              <a:rPr lang="en-US" cap="none" dirty="0"/>
              <a:t>Effects of Single and Repeated Social Defeat Stress on DA Neurons in the mPFC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2F01AD-8746-45FE-95FA-15D100103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9845" y="4982849"/>
            <a:ext cx="4243023" cy="61827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Brock Baade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539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F1F3AF-BB31-4957-B521-D4AC95FDA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230" y="0"/>
            <a:ext cx="9905998" cy="147857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850B06-ED71-40C7-9A17-36DDD7F1FE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3840" y="1423684"/>
            <a:ext cx="4878389" cy="4650332"/>
          </a:xfrm>
        </p:spPr>
        <p:txBody>
          <a:bodyPr>
            <a:normAutofit/>
          </a:bodyPr>
          <a:lstStyle/>
          <a:p>
            <a:r>
              <a:rPr lang="en-US" sz="3200" dirty="0"/>
              <a:t>Social Interaction Test</a:t>
            </a:r>
          </a:p>
          <a:p>
            <a:pPr lvl="1"/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trial empty</a:t>
            </a:r>
          </a:p>
          <a:p>
            <a:pPr lvl="1"/>
            <a:r>
              <a:rPr lang="en-US" sz="3200" dirty="0"/>
              <a:t>150s</a:t>
            </a:r>
          </a:p>
          <a:p>
            <a:r>
              <a:rPr lang="en-US" sz="3200" dirty="0"/>
              <a:t>Elevated Plus Maze</a:t>
            </a:r>
          </a:p>
          <a:p>
            <a:pPr lvl="1"/>
            <a:r>
              <a:rPr lang="en-US" sz="3200" dirty="0"/>
              <a:t>Acclimated</a:t>
            </a:r>
          </a:p>
          <a:p>
            <a:pPr lvl="1"/>
            <a:r>
              <a:rPr lang="en-US" sz="3200" dirty="0"/>
              <a:t>10 min</a:t>
            </a:r>
          </a:p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8C063F5-FD2D-422E-8390-DFA39FDE46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80566" y="976745"/>
            <a:ext cx="4952999" cy="481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953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D385DB20-F8DA-44A3-B1EA-FBC71B3FE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24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C37DDD9B-3183-4EB9-8673-D8EB8A76EA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2157984"/>
            <a:ext cx="3283012" cy="4700016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5DBAEB1-F34A-4431-9FF5-704DCF7AB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883" y="237224"/>
            <a:ext cx="11814233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2. COX-1-mediated PGE2 synthesis is critical for induction of social avoidance by repeated social defeat.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7512D7-3D73-45F7-B35A-15D32D9C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449" y="2157984"/>
            <a:ext cx="2876550" cy="47000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34A3F95-20EB-41FE-9E0D-E66478148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161" y="2157984"/>
            <a:ext cx="3065190" cy="4700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56DFA48-D688-464D-A2D6-08E4292BB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6565" y="2157985"/>
            <a:ext cx="3167234" cy="47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54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007577-D963-4E10-8BEF-8ED09A335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357D787-8173-43F0-A5A6-4E889BA566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1495" y="196486"/>
            <a:ext cx="5567754" cy="346111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D249CE2-2311-4F08-AD2B-4AA97ABED52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4. EP1 is critical for induction of social avoidance and elevated anxiety by repeated social defeat.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8768C4-11EB-4823-8A25-3244C8173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95" y="3657598"/>
            <a:ext cx="5567754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60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659F3D-9FE1-47BD-94B9-2D8789068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E3DBC53C-8D53-4888-B2B1-EC1BE1DDA7E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82408" y="2201030"/>
            <a:ext cx="8624008" cy="40028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47AAF1-BCCD-4880-B9C7-936130D5D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" y="618518"/>
            <a:ext cx="1120726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5. EP1 is not critical for induction of submissive posture and glucocorticoid response by repeated social defeat.</a:t>
            </a:r>
          </a:p>
        </p:txBody>
      </p:sp>
    </p:spTree>
    <p:extLst>
      <p:ext uri="{BB962C8B-B14F-4D97-AF65-F5344CB8AC3E}">
        <p14:creationId xmlns:p14="http://schemas.microsoft.com/office/powerpoint/2010/main" val="33786947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FC7CA1-F222-42BB-9907-9B5C0F225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6C8958B-7546-49C8-98E9-61E501BFFCE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41020" y="231826"/>
            <a:ext cx="5181600" cy="225195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1208449-01C2-4884-B8D8-A0C1F76C0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72985" y="2617079"/>
            <a:ext cx="4467323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7. EP1-dependent attenuation of mPFC dopaminergic response by repeated social defeat.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1987628-D950-4F30-BFB3-93ECD931C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33" y="2617079"/>
            <a:ext cx="7220652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47ABE9-BE26-4B51-931F-F30785D1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037958C-2FC7-4AB6-855A-F382EC488D5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51091" y="1936892"/>
            <a:ext cx="6486642" cy="492110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2CB63E-F8C1-489F-B39D-81FA4BEBE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335" y="166035"/>
            <a:ext cx="10786154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8. Elevated dopaminergic activity due to EP1 deficiency underlies the lack of social avoidance by repeated social defeat.</a:t>
            </a:r>
          </a:p>
        </p:txBody>
      </p:sp>
    </p:spTree>
    <p:extLst>
      <p:ext uri="{BB962C8B-B14F-4D97-AF65-F5344CB8AC3E}">
        <p14:creationId xmlns:p14="http://schemas.microsoft.com/office/powerpoint/2010/main" val="4024373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AC96E-6979-4B40-AB5D-EFBF67062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891DBAFD-8639-4094-A452-CDD5A80F7A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893218" y="1642567"/>
            <a:ext cx="6402388" cy="50353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377D38-58DE-42DC-A9D7-7ADB15C50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4510" y="326231"/>
            <a:ext cx="10775490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9. mPFC dopaminergic response counteracts induction of social avoidance by social defeat.</a:t>
            </a:r>
          </a:p>
        </p:txBody>
      </p:sp>
    </p:spTree>
    <p:extLst>
      <p:ext uri="{BB962C8B-B14F-4D97-AF65-F5344CB8AC3E}">
        <p14:creationId xmlns:p14="http://schemas.microsoft.com/office/powerpoint/2010/main" val="3413415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9D411A8-1E27-4994-85C0-77A96DBEA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3C6D37-2CF0-4C07-A322-94E9C77FBB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91089" y="157732"/>
            <a:ext cx="3273417" cy="3065911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F8D2C8-D324-45EB-B9E5-B984958666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7378" y="455002"/>
            <a:ext cx="5181600" cy="24713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Figure 9. mPFC dopaminergic response counteracts induction of social avoidance by social defeat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FA6D9B-EE84-4249-B3C5-753B8C564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1089" y="3192308"/>
            <a:ext cx="8325852" cy="366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60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2F406E-AC2B-4B72-9574-0E23055F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6EFCF230-D899-4B8E-A5AA-EC8B397FA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18792" y="1941445"/>
            <a:ext cx="7151239" cy="423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339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1F965-0F8E-44C9-B641-4928FA53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57200"/>
            <a:ext cx="9905998" cy="107571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06ED43-C226-4F31-991F-83F4DB5F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02229"/>
            <a:ext cx="9905999" cy="4996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1. By what mechanism is the mesocortical pathway regulated through R-SDS?</a:t>
            </a:r>
          </a:p>
          <a:p>
            <a:pPr marL="0" indent="0">
              <a:buNone/>
            </a:pPr>
            <a:r>
              <a:rPr lang="en-US" sz="3200" dirty="0"/>
              <a:t>2. What are the differences in response from D1/D2 subtype receptors in mPFC to S-SDS &amp; R-SDS?</a:t>
            </a:r>
          </a:p>
          <a:p>
            <a:pPr marL="0" indent="0">
              <a:buNone/>
            </a:pPr>
            <a:r>
              <a:rPr lang="en-US" sz="3200" dirty="0"/>
              <a:t>3. What are the effects of early life stress on D1/D2 subtype receptors in mPFC?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087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AA9311-A30F-4CEB-BA06-7BAA72C0E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0398" y="0"/>
            <a:ext cx="9905998" cy="1478570"/>
          </a:xfrm>
        </p:spPr>
        <p:txBody>
          <a:bodyPr/>
          <a:lstStyle/>
          <a:p>
            <a:r>
              <a:rPr lang="en-US" dirty="0"/>
              <a:t>Medial prefrontal cortex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B009D6E-1D45-495F-8A58-E314EFCDB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48862"/>
            <a:ext cx="9905999" cy="5407581"/>
          </a:xfrm>
        </p:spPr>
        <p:txBody>
          <a:bodyPr>
            <a:normAutofit/>
          </a:bodyPr>
          <a:lstStyle/>
          <a:p>
            <a:r>
              <a:rPr lang="en-US" sz="3200" dirty="0"/>
              <a:t>Social Cognition</a:t>
            </a:r>
            <a:r>
              <a:rPr lang="en-US" sz="3200" baseline="30000" dirty="0"/>
              <a:t>1</a:t>
            </a:r>
            <a:endParaRPr lang="en-US" sz="3200" dirty="0"/>
          </a:p>
          <a:p>
            <a:r>
              <a:rPr lang="en-US" sz="3200" dirty="0"/>
              <a:t>Executive Functions</a:t>
            </a:r>
            <a:r>
              <a:rPr lang="en-US" sz="3200" baseline="30000" dirty="0"/>
              <a:t>2</a:t>
            </a:r>
            <a:r>
              <a:rPr lang="en-US" sz="3200" dirty="0"/>
              <a:t> </a:t>
            </a:r>
          </a:p>
          <a:p>
            <a:r>
              <a:rPr lang="en-US" sz="3200" dirty="0"/>
              <a:t>Altered activity in psychiatric disorders</a:t>
            </a:r>
          </a:p>
          <a:p>
            <a:pPr lvl="1"/>
            <a:r>
              <a:rPr lang="en-US" sz="3200" dirty="0"/>
              <a:t>Depression</a:t>
            </a:r>
            <a:r>
              <a:rPr lang="en-US" sz="3200" baseline="30000" dirty="0"/>
              <a:t>3</a:t>
            </a:r>
            <a:r>
              <a:rPr lang="en-US" sz="3200" dirty="0"/>
              <a:t>	</a:t>
            </a:r>
          </a:p>
          <a:p>
            <a:pPr lvl="1"/>
            <a:r>
              <a:rPr lang="en-US" sz="3200" dirty="0"/>
              <a:t>Anxiety</a:t>
            </a:r>
            <a:r>
              <a:rPr lang="en-US" sz="3200" baseline="30000" dirty="0"/>
              <a:t>4</a:t>
            </a:r>
            <a:endParaRPr lang="en-US" sz="3200" dirty="0"/>
          </a:p>
          <a:p>
            <a:pPr lvl="1"/>
            <a:r>
              <a:rPr lang="en-US" sz="3200" dirty="0"/>
              <a:t>Bi-polar disorder</a:t>
            </a:r>
            <a:r>
              <a:rPr lang="en-US" sz="3200" baseline="30000" dirty="0"/>
              <a:t>5</a:t>
            </a:r>
            <a:endParaRPr lang="en-US" sz="3200" dirty="0"/>
          </a:p>
          <a:p>
            <a:r>
              <a:rPr lang="en-US" sz="3200" dirty="0"/>
              <a:t>Dorsal &amp; Ventral</a:t>
            </a:r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696D125-456C-4DB0-ACC1-180CE94F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921" y="3531157"/>
            <a:ext cx="6433079" cy="302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09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9CD79-C1E5-45A8-8E65-B53252E3E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56FA28-17C9-477E-8AEB-9F21E534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10968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Shinohara et al., 2017</a:t>
            </a:r>
          </a:p>
        </p:txBody>
      </p:sp>
    </p:spTree>
    <p:extLst>
      <p:ext uri="{BB962C8B-B14F-4D97-AF65-F5344CB8AC3E}">
        <p14:creationId xmlns:p14="http://schemas.microsoft.com/office/powerpoint/2010/main" val="236553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0BDD8E-063C-4199-AC3C-8DC1733A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45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Methods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89B027-77F5-4EF8-87A4-13A28A1AC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8020"/>
            <a:ext cx="10515600" cy="5122307"/>
          </a:xfrm>
        </p:spPr>
        <p:txBody>
          <a:bodyPr>
            <a:normAutofit/>
          </a:bodyPr>
          <a:lstStyle/>
          <a:p>
            <a:r>
              <a:rPr lang="en-US" sz="3200" dirty="0"/>
              <a:t>C57BL/6, 13-14 weeks old</a:t>
            </a:r>
          </a:p>
          <a:p>
            <a:pPr lvl="1"/>
            <a:r>
              <a:rPr lang="en-US" sz="3200" dirty="0"/>
              <a:t>Injected at week 8</a:t>
            </a:r>
          </a:p>
          <a:p>
            <a:pPr lvl="1"/>
            <a:r>
              <a:rPr lang="en-US" sz="3200" dirty="0"/>
              <a:t>D1-KD </a:t>
            </a:r>
          </a:p>
          <a:p>
            <a:r>
              <a:rPr lang="en-US" sz="3200" dirty="0"/>
              <a:t>Social Defeat </a:t>
            </a:r>
          </a:p>
          <a:p>
            <a:pPr lvl="1"/>
            <a:r>
              <a:rPr lang="en-US" sz="3200" dirty="0"/>
              <a:t>10 minute sessions for 10 days</a:t>
            </a:r>
          </a:p>
          <a:p>
            <a:r>
              <a:rPr lang="en-US" sz="3200" dirty="0"/>
              <a:t>Social Interaction Test</a:t>
            </a:r>
          </a:p>
          <a:p>
            <a:pPr lvl="1"/>
            <a:r>
              <a:rPr lang="en-US" sz="2800" dirty="0"/>
              <a:t>150s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7B7E7B-14A2-44AC-BA61-3D3DB818D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88" y="4958389"/>
            <a:ext cx="7415212" cy="15419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E519A50-2601-4306-9FD4-20E62B18B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9731" y="52458"/>
            <a:ext cx="3714069" cy="46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50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84E4584-73D9-4B25-AB8F-FDB8EF24143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531600" y="2831463"/>
            <a:ext cx="5768947" cy="402653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376B24C-2A5E-443C-8C59-D9BEDCA07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11526" y="213302"/>
            <a:ext cx="8510405" cy="23577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Figure 1. Dopamine D1 receptor subtype in medial prefrontal cortex (mPFC) neurons contributes to suppression of repeated social defeat stress-(R-SDS) induced social avoidance.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E33D372-8020-4434-BCFA-C802FE8F4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47" y="2831464"/>
            <a:ext cx="2903220" cy="40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93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00C50D-7EF9-491A-B09A-282FF0F2A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B4FD664E-BD12-4766-841D-953A4CE13C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666401"/>
            <a:ext cx="3741408" cy="3379183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9DAA267-EA54-47D8-93AC-30028CCC4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28034" y="147813"/>
            <a:ext cx="6289315" cy="49938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Figure 1. Dopamine D1 receptor subtype in medial prefrontal cortex (mPFC) neurons contributes to suppression of repeated social defeat stress-(R-SDS) induced social avoidance.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A09E564-3393-4225-974B-A543CF10C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045584"/>
            <a:ext cx="9084013" cy="281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529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57261F-CE6B-48F8-97EF-916A2BF4A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58E3CEB0-8802-4E57-A41C-F3F9CF0F74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1413" y="2097088"/>
            <a:ext cx="10178450" cy="47609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CE8D95D-EE99-45DF-BA97-3FCC388055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41413" y="87474"/>
            <a:ext cx="10632169" cy="204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1. Dopamine D1 receptor subtype in medial prefrontal cortex (mPFC) neurons contributes to suppression of repeated social defeat stress-(R-SDS) induced social avoidance.</a:t>
            </a:r>
          </a:p>
        </p:txBody>
      </p:sp>
    </p:spTree>
    <p:extLst>
      <p:ext uri="{BB962C8B-B14F-4D97-AF65-F5344CB8AC3E}">
        <p14:creationId xmlns:p14="http://schemas.microsoft.com/office/powerpoint/2010/main" val="34358145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830D5F-2685-4E7A-8BB1-88CC31D2C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04FF3386-8802-4AF2-94AF-9C79227738A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5300" y="1357803"/>
            <a:ext cx="3114615" cy="371907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DDC863-F8DF-4E08-992E-A8501CEEE3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05246" y="1357803"/>
            <a:ext cx="4875211" cy="49694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Figure 2. Medial prefrontal cortex (mPFC) excitatory neurons are the site of action of D1 receptor subtype for contributing to suppression of repeated social defeat stress (R-SDS)-induced social avoidance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F6383C2-D2A5-49AF-8043-957E0F6D2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9915" y="1357803"/>
            <a:ext cx="3170136" cy="371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28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C709B-884A-4146-AA10-5BC1EE2C6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0FB9D95-4C00-461E-A948-CA1D77E82DA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97026" y="2364751"/>
            <a:ext cx="2633609" cy="237053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A9C5F44-26D8-4504-B16F-B671512315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19270"/>
            <a:ext cx="4875211" cy="52298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Figure 3. Single social defeat stress (S-SDS) induces extracellular signal-regulated kinase (ERK) phosphorylation and c-</a:t>
            </a:r>
            <a:r>
              <a:rPr lang="en-US" sz="3200" dirty="0" err="1"/>
              <a:t>Fos</a:t>
            </a:r>
            <a:r>
              <a:rPr lang="en-US" sz="3200" dirty="0"/>
              <a:t> expression in medial prefrontal cortex (mPFC) neurons through D1 receptor subtype.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A4B3E38-10A6-4037-B5FF-4783100FC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662" y="1407795"/>
            <a:ext cx="3150485" cy="428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655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xmlns="" id="{0176DC70-7DBD-49C1-A506-7051B84E6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xmlns="" id="{5673F237-FC2A-4E20-B1BB-15BD8889839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90500" y="2931716"/>
            <a:ext cx="5623446" cy="288293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AC8B33B2-2889-4EB8-8DFC-33B38BFF3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4412" y="618518"/>
            <a:ext cx="5745896" cy="56764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500" dirty="0"/>
              <a:t>Figure 3. Single social defeat stress (S-SDS) induces extracellular signal-regulated kinase (ERK) phosphorylation and c-</a:t>
            </a:r>
            <a:r>
              <a:rPr lang="en-US" sz="3500" dirty="0" err="1"/>
              <a:t>Fos</a:t>
            </a:r>
            <a:r>
              <a:rPr lang="en-US" sz="3500" dirty="0"/>
              <a:t> expression in medial prefrontal cortex (mPFC) neurons through D1 receptor subtype.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9834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921165-B481-435A-ACBC-75BDFBB4C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4AB0BFB6-7A87-4F76-86BA-D3B580CB2EC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85196" y="-29864"/>
            <a:ext cx="3509091" cy="35936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87DDF8D-2F67-4310-8CE4-A4583DCC74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304800"/>
            <a:ext cx="5670395" cy="62560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3. Single social defeat stress (S-SDS) induces extracellular signal-regulated kinase (ERK) phosphorylation and c-</a:t>
            </a:r>
            <a:r>
              <a:rPr lang="en-US" sz="3200" dirty="0" err="1"/>
              <a:t>Fos</a:t>
            </a:r>
            <a:r>
              <a:rPr lang="en-US" sz="3200" dirty="0"/>
              <a:t> expression in medial prefrontal cortex (mPFC) neurons through D1 receptor subtype.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DC3A2F-9291-41B4-A611-F8A7FBF21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939" y="3791584"/>
            <a:ext cx="4191604" cy="306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37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B9C686-D209-4C82-AEAC-8C00AE0CC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573" y="-138348"/>
            <a:ext cx="4126773" cy="1583077"/>
          </a:xfrm>
        </p:spPr>
        <p:txBody>
          <a:bodyPr>
            <a:normAutofit/>
          </a:bodyPr>
          <a:lstStyle/>
          <a:p>
            <a:r>
              <a:rPr lang="en-US" sz="4400" b="1" dirty="0"/>
              <a:t>R-SDS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23794324-364F-482B-BBC3-7339AF35698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18160" y="1027906"/>
            <a:ext cx="5181600" cy="2298986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7A2B518-EE77-49F1-87C0-21B064FD1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6070"/>
            <a:ext cx="6019800" cy="37360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Figure 4. Single social defeat stress (S-SDS) induces dendritic growth selectively in apical dendrites of medial prefrontal cortex (mPFC) layer II/ III pyramidal neurons through D1 receptor subtype.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BBE04F-1FB8-4E4C-9944-309C5733A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" y="4042077"/>
            <a:ext cx="7828197" cy="281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89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1C314E-8C45-41DA-B70B-02E13284B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33755"/>
            <a:ext cx="9905998" cy="748933"/>
          </a:xfrm>
        </p:spPr>
        <p:txBody>
          <a:bodyPr/>
          <a:lstStyle/>
          <a:p>
            <a:r>
              <a:rPr lang="en-US" dirty="0"/>
              <a:t>Why does this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939EDE-0904-4A11-A4EE-DC4282D1A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82688"/>
            <a:ext cx="10239950" cy="3741006"/>
          </a:xfrm>
        </p:spPr>
        <p:txBody>
          <a:bodyPr>
            <a:normAutofit/>
          </a:bodyPr>
          <a:lstStyle/>
          <a:p>
            <a:r>
              <a:rPr lang="en-US" sz="3200" dirty="0"/>
              <a:t>Stress on the mPFC</a:t>
            </a:r>
            <a:r>
              <a:rPr lang="en-US" sz="3200" baseline="30000" dirty="0"/>
              <a:t>6</a:t>
            </a:r>
            <a:endParaRPr lang="en-US" sz="3200" dirty="0"/>
          </a:p>
          <a:p>
            <a:pPr lvl="1"/>
            <a:r>
              <a:rPr lang="en-US" sz="3200" dirty="0"/>
              <a:t>Dendritic Atrophy</a:t>
            </a:r>
          </a:p>
          <a:p>
            <a:pPr lvl="2"/>
            <a:r>
              <a:rPr lang="en-US" sz="3000" dirty="0"/>
              <a:t>Correlated to behavioral changes</a:t>
            </a:r>
          </a:p>
          <a:p>
            <a:pPr lvl="1"/>
            <a:r>
              <a:rPr lang="en-US" sz="3200" dirty="0"/>
              <a:t>Role of each DA-R subtype in response not understood</a:t>
            </a:r>
          </a:p>
          <a:p>
            <a:pPr lvl="2"/>
            <a:r>
              <a:rPr lang="en-US" sz="3000" dirty="0"/>
              <a:t>Offers novel targets for drug therapy</a:t>
            </a:r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606284-E1C2-4783-B7DF-10600DCDBE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80" y="4766553"/>
            <a:ext cx="9613061" cy="20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77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9A530102-0357-43DA-9082-923CB047E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Supplementary Figure 13. R-SDS did not potentiate dendritic shortening in D1-KD mice. </a:t>
            </a:r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xmlns="" id="{7188D848-67C0-4491-AF77-03978EA3D3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89747" y="2097088"/>
            <a:ext cx="6009329" cy="42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5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45BD83-F86A-410A-9F6D-CFCCCA72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6358" y="0"/>
            <a:ext cx="5125642" cy="3723649"/>
          </a:xfrm>
        </p:spPr>
        <p:txBody>
          <a:bodyPr>
            <a:noAutofit/>
          </a:bodyPr>
          <a:lstStyle/>
          <a:p>
            <a:r>
              <a:rPr lang="en-US" cap="none" dirty="0">
                <a:latin typeface="+mn-lt"/>
                <a:cs typeface="Arial" panose="020B0604020202020204" pitchFamily="34" charset="0"/>
              </a:rPr>
              <a:t>Figure 4. S-SDS induces dendritic growth selectively in apical dendrites of </a:t>
            </a:r>
            <a:r>
              <a:rPr lang="en-US" cap="none" dirty="0" err="1">
                <a:latin typeface="+mn-lt"/>
                <a:cs typeface="Arial" panose="020B0604020202020204" pitchFamily="34" charset="0"/>
              </a:rPr>
              <a:t>mpfc</a:t>
            </a:r>
            <a:r>
              <a:rPr lang="en-US" cap="none" dirty="0">
                <a:latin typeface="+mn-lt"/>
                <a:cs typeface="Arial" panose="020B0604020202020204" pitchFamily="34" charset="0"/>
              </a:rPr>
              <a:t> layer II/III pyramidal neurons through D1 receptor.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D0D68F9-DE25-4977-AA21-601CF62D80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1339803"/>
            <a:ext cx="6902569" cy="1919326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1F3BC3C6-8375-41CC-828D-33425FE626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18814" y="3258411"/>
            <a:ext cx="5598853" cy="35995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BE7B368-B372-40A3-90B6-B32D09F444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59129"/>
            <a:ext cx="5718814" cy="3598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5648C6-3BED-45B6-9A76-DC640E2758A7}"/>
              </a:ext>
            </a:extLst>
          </p:cNvPr>
          <p:cNvSpPr txBox="1"/>
          <p:nvPr/>
        </p:nvSpPr>
        <p:spPr>
          <a:xfrm>
            <a:off x="653143" y="228951"/>
            <a:ext cx="2383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S-SDS</a:t>
            </a:r>
          </a:p>
        </p:txBody>
      </p:sp>
    </p:spTree>
    <p:extLst>
      <p:ext uri="{BB962C8B-B14F-4D97-AF65-F5344CB8AC3E}">
        <p14:creationId xmlns:p14="http://schemas.microsoft.com/office/powerpoint/2010/main" val="27433873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473420-FC92-40BA-ADD8-42962C055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324C2AE-1DDA-4CB6-8ED4-0BA440C57D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7048197" cy="364137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2F880BA-2C55-4CB0-AEAB-18BF2F470E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81116" y="540675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5. Single social defeat stress (S-SDS) increases spine density selectively on apical dendrites of medial prefrontal cortex (mPFC) layer II/III pyramidal neurons through D1 receptor subtype.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90C23E9-FDD1-4728-A73E-07534B9F3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4984"/>
            <a:ext cx="7048197" cy="3213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86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A98FE1-2052-4859-8788-824E7B999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B03D518F-722A-4974-BAE0-BB00BA96B8D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18978" y="2643801"/>
            <a:ext cx="10757901" cy="374704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63EB6E-C0EA-4CF6-8F1C-C2DA4CFE3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9847" y="79256"/>
            <a:ext cx="10556165" cy="512909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Figure 5. Single social defeat stress (S-SDS) increases spine density selectively on apical dendrites of medial prefrontal cortex (mPFC) layer II/III pyramidal neurons through D1 receptor subtype.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430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EA04451-D74E-4D79-8ADC-7719157A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0"/>
            <a:ext cx="9905998" cy="1478570"/>
          </a:xfrm>
        </p:spPr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317F7D8-1E92-4288-819E-30A428195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84738"/>
            <a:ext cx="9905999" cy="5579348"/>
          </a:xfrm>
        </p:spPr>
        <p:txBody>
          <a:bodyPr>
            <a:noAutofit/>
          </a:bodyPr>
          <a:lstStyle/>
          <a:p>
            <a:r>
              <a:rPr lang="en-US" sz="3200" dirty="0"/>
              <a:t>D1 subtype affected most by SDS</a:t>
            </a:r>
          </a:p>
          <a:p>
            <a:pPr lvl="1"/>
            <a:r>
              <a:rPr lang="en-US" sz="3200" dirty="0"/>
              <a:t>D2 higher in resilient mice </a:t>
            </a:r>
          </a:p>
          <a:p>
            <a:r>
              <a:rPr lang="en-US" sz="3200" dirty="0"/>
              <a:t>D1 subtype receptors contribute to suppression of social avoidance induced by R-SDS</a:t>
            </a:r>
          </a:p>
          <a:p>
            <a:r>
              <a:rPr lang="en-US" sz="3200" dirty="0"/>
              <a:t>S-SDS induces selective dendritic growth in a D1-dependent manner</a:t>
            </a:r>
          </a:p>
          <a:p>
            <a:pPr lvl="1"/>
            <a:r>
              <a:rPr lang="en-US" sz="3200" dirty="0"/>
              <a:t>Induces p-ERK in excitatory neurons</a:t>
            </a:r>
          </a:p>
          <a:p>
            <a:pPr lvl="1"/>
            <a:r>
              <a:rPr lang="en-US" sz="3200" dirty="0"/>
              <a:t>Apical dendrites, Type II spines</a:t>
            </a:r>
          </a:p>
        </p:txBody>
      </p:sp>
    </p:spTree>
    <p:extLst>
      <p:ext uri="{BB962C8B-B14F-4D97-AF65-F5344CB8AC3E}">
        <p14:creationId xmlns:p14="http://schemas.microsoft.com/office/powerpoint/2010/main" val="2332934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1F965-0F8E-44C9-B641-4928FA53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57200"/>
            <a:ext cx="9905998" cy="107571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06ED43-C226-4F31-991F-83F4DB5F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02229"/>
            <a:ext cx="9905999" cy="4996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1. By what mechanism is the mesocortical pathway regulated through R-SDS?</a:t>
            </a:r>
          </a:p>
          <a:p>
            <a:pPr marL="0" indent="0">
              <a:buNone/>
            </a:pPr>
            <a:r>
              <a:rPr lang="en-US" sz="3200" dirty="0"/>
              <a:t>2. What are the differences in response from D1/D2 subtype receptors in mPFC to S-SDS &amp; R-SDS?</a:t>
            </a:r>
          </a:p>
          <a:p>
            <a:pPr marL="0" indent="0">
              <a:buNone/>
            </a:pPr>
            <a:r>
              <a:rPr lang="en-US" sz="3200" dirty="0"/>
              <a:t>3. What are the effects of early life stress on D1/D2 subtype receptors in mPFC?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5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4F7BCB6F-451D-409A-84C4-F229C34B7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A4F59B13-8C31-4756-B67D-2673DB1E86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9995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Watt et al., 2014</a:t>
            </a:r>
          </a:p>
        </p:txBody>
      </p:sp>
    </p:spTree>
    <p:extLst>
      <p:ext uri="{BB962C8B-B14F-4D97-AF65-F5344CB8AC3E}">
        <p14:creationId xmlns:p14="http://schemas.microsoft.com/office/powerpoint/2010/main" val="2969427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58E8D0-957B-4698-8DB2-AC7F40F87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87AAE4-FBF8-400F-846F-B123FC7FF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608513"/>
          </a:xfrm>
        </p:spPr>
        <p:txBody>
          <a:bodyPr>
            <a:normAutofit/>
          </a:bodyPr>
          <a:lstStyle/>
          <a:p>
            <a:r>
              <a:rPr lang="en-US" sz="3200" dirty="0"/>
              <a:t>Sprague-Dawley rats, n=190</a:t>
            </a:r>
          </a:p>
          <a:p>
            <a:r>
              <a:rPr lang="en-US" sz="3200" dirty="0"/>
              <a:t>Social Defeat Stress (P35 or P70)</a:t>
            </a:r>
          </a:p>
          <a:p>
            <a:pPr lvl="1"/>
            <a:r>
              <a:rPr lang="en-US" sz="3200" dirty="0"/>
              <a:t>Resident-Intruder 10 min/5 days</a:t>
            </a:r>
          </a:p>
          <a:p>
            <a:pPr lvl="1"/>
            <a:r>
              <a:rPr lang="en-US" sz="3200" dirty="0"/>
              <a:t>Separated by wire barrier for 25 min</a:t>
            </a:r>
          </a:p>
          <a:p>
            <a:r>
              <a:rPr lang="en-US" sz="3200" dirty="0"/>
              <a:t>Analysis</a:t>
            </a:r>
            <a:endParaRPr lang="en-US" sz="2800" dirty="0"/>
          </a:p>
          <a:p>
            <a:pPr lvl="1"/>
            <a:r>
              <a:rPr lang="en-US" sz="2800" dirty="0"/>
              <a:t>17 days after (P56 or P91)</a:t>
            </a:r>
          </a:p>
        </p:txBody>
      </p:sp>
    </p:spTree>
    <p:extLst>
      <p:ext uri="{BB962C8B-B14F-4D97-AF65-F5344CB8AC3E}">
        <p14:creationId xmlns:p14="http://schemas.microsoft.com/office/powerpoint/2010/main" val="1236763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B19C5321-3FAA-46FE-B64C-15A28EF61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351A09C4-B9EC-44D1-92C9-9A54C16D63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51338" y="2182160"/>
            <a:ext cx="5181600" cy="363826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783D8DD-A670-4ED2-8B9B-323ADD064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825623"/>
            <a:ext cx="5746595" cy="46689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/>
              <a:t>Figure 1. DA activity (as a ratio of DOPAC/DA) in the mPFC of rats defeated in adolescence (P35–   39) or adulthood (P70–74), as sampled 17 days following the last defeat episode (at P56 or P91).</a:t>
            </a:r>
          </a:p>
        </p:txBody>
      </p:sp>
    </p:spTree>
    <p:extLst>
      <p:ext uri="{BB962C8B-B14F-4D97-AF65-F5344CB8AC3E}">
        <p14:creationId xmlns:p14="http://schemas.microsoft.com/office/powerpoint/2010/main" val="496480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FB073D-0745-4D26-8BA7-06B5D5F7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3185" y="696339"/>
            <a:ext cx="9905998" cy="147857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EAAF7CDB-60DC-4047-92E4-5048675C1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16457" y="2526016"/>
            <a:ext cx="5779750" cy="405825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84C72A-E0A1-4B79-9CD2-CCA41A52DE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703" y="558108"/>
            <a:ext cx="11213586" cy="17550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Figure 3. Dopamine activity (as a ratio of DOPAC/DA) in the mPFC of rats defeated in adolescence (P35-39), sampled at P40, P49 or P56.</a:t>
            </a:r>
          </a:p>
        </p:txBody>
      </p:sp>
    </p:spTree>
    <p:extLst>
      <p:ext uri="{BB962C8B-B14F-4D97-AF65-F5344CB8AC3E}">
        <p14:creationId xmlns:p14="http://schemas.microsoft.com/office/powerpoint/2010/main" val="1062941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08F4DF38-2CC9-4EA7-9A88-DB7A0D134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90501"/>
            <a:ext cx="9905998" cy="930577"/>
          </a:xfrm>
        </p:spPr>
        <p:txBody>
          <a:bodyPr/>
          <a:lstStyle/>
          <a:p>
            <a:pPr algn="ctr"/>
            <a:r>
              <a:rPr lang="en-US" dirty="0"/>
              <a:t>Mesocortical Pathway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628228D1-0B30-484C-B807-8C360B5715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5147" y="1121078"/>
            <a:ext cx="9038530" cy="53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34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7D60A-2495-43D6-8B50-06FF1C5A1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601044C3-1438-4738-A2E1-38E495965ED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97313" y="423491"/>
            <a:ext cx="5374887" cy="591947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005A094-1CB7-4F4C-8DD8-1EFDF9DFFC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5855677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4. Effects of D2-agonist on DA turnover in adolescence and adulthood. </a:t>
            </a:r>
          </a:p>
        </p:txBody>
      </p:sp>
    </p:spTree>
    <p:extLst>
      <p:ext uri="{BB962C8B-B14F-4D97-AF65-F5344CB8AC3E}">
        <p14:creationId xmlns:p14="http://schemas.microsoft.com/office/powerpoint/2010/main" val="25101384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4CD167-C442-49DC-883F-9D74A10A0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B0CC4EA-694A-490B-901B-934E036020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2301" y="1041747"/>
            <a:ext cx="5979235" cy="51483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AFCECF-BA55-4E8B-B3D2-B775803257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1536" y="2097088"/>
            <a:ext cx="5770464" cy="26322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5. Effects of  D2-antagonist on DA turnover at P56 following ELS.</a:t>
            </a:r>
          </a:p>
        </p:txBody>
      </p:sp>
    </p:spTree>
    <p:extLst>
      <p:ext uri="{BB962C8B-B14F-4D97-AF65-F5344CB8AC3E}">
        <p14:creationId xmlns:p14="http://schemas.microsoft.com/office/powerpoint/2010/main" val="1167900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9332D2-5DE1-43A0-A404-B23270B24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F0A32A32-65C2-4E48-85A1-519F5B3E166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41413" y="2395367"/>
            <a:ext cx="9511597" cy="381633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FC198A0-5D22-4BB7-A007-8D846B2A9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9808" y="328989"/>
            <a:ext cx="1144219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Figure 6. Hypothesized progression of events by which adolescent defeat results in adult mPFC DA hypofunction.</a:t>
            </a:r>
          </a:p>
        </p:txBody>
      </p:sp>
    </p:spTree>
    <p:extLst>
      <p:ext uri="{BB962C8B-B14F-4D97-AF65-F5344CB8AC3E}">
        <p14:creationId xmlns:p14="http://schemas.microsoft.com/office/powerpoint/2010/main" val="36287027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522ABA-7CA3-49D1-B2C4-0667AC610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18917D1E-7E4C-4DFA-B1F4-E2D656A90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112" y="618518"/>
            <a:ext cx="6292600" cy="5650162"/>
          </a:xfrm>
        </p:spPr>
      </p:pic>
    </p:spTree>
    <p:extLst>
      <p:ext uri="{BB962C8B-B14F-4D97-AF65-F5344CB8AC3E}">
        <p14:creationId xmlns:p14="http://schemas.microsoft.com/office/powerpoint/2010/main" val="42385392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634983F6-65E7-4137-94CB-A09FBF729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5B5A49-CA20-4A05-91AF-0B2446BA9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4291990"/>
          </a:xfrm>
        </p:spPr>
        <p:txBody>
          <a:bodyPr>
            <a:normAutofit fontScale="92500" lnSpcReduction="20000"/>
          </a:bodyPr>
          <a:lstStyle/>
          <a:p>
            <a:r>
              <a:rPr lang="en-US" sz="3200" dirty="0"/>
              <a:t>PGE2-EP1 attenuates the mesocortical response to social defeat and is critical for the induction of social avoidance via R-SDS</a:t>
            </a:r>
          </a:p>
          <a:p>
            <a:r>
              <a:rPr lang="en-US" sz="3200" b="1" dirty="0"/>
              <a:t>S-SDS induces dendritic growth in layer II/III pyramidal neurons of mPFC in a D1-dependent manner and contributes to the suppression of stress susceptibility </a:t>
            </a:r>
          </a:p>
          <a:p>
            <a:r>
              <a:rPr lang="en-US" sz="3200" dirty="0"/>
              <a:t>Early life R-SDS causes hypersensitivity of D2-like neurons, contributing to long-term reductions in adult mPFC DA activity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92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75D9C1-20A7-4A47-B50B-8418AED1E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844" y="0"/>
            <a:ext cx="9905998" cy="147857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C07A79-9378-415F-8F4F-4BC2788FAA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844" y="961292"/>
            <a:ext cx="9905999" cy="5896708"/>
          </a:xfrm>
        </p:spPr>
        <p:txBody>
          <a:bodyPr>
            <a:normAutofit fontScale="925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500" dirty="0" err="1"/>
              <a:t>Bzdok</a:t>
            </a:r>
            <a:r>
              <a:rPr lang="en-US" sz="1500" dirty="0"/>
              <a:t>, D., et al.  (2014). “Segregation of the human medial prefrontal cortex in social cognition” </a:t>
            </a:r>
            <a:r>
              <a:rPr lang="en-US" sz="1500" u="sng" dirty="0"/>
              <a:t>Human Neuroscience.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/>
              <a:t>Robbins, T.W., et al. (2009). “The </a:t>
            </a:r>
            <a:r>
              <a:rPr lang="en-US" sz="1500" dirty="0" err="1"/>
              <a:t>neuropsychopharmacology</a:t>
            </a:r>
            <a:r>
              <a:rPr lang="en-US" sz="1500" dirty="0"/>
              <a:t> of </a:t>
            </a:r>
            <a:r>
              <a:rPr lang="en-US" sz="1500" dirty="0" err="1"/>
              <a:t>fronto</a:t>
            </a:r>
            <a:r>
              <a:rPr lang="en-US" sz="1500" dirty="0"/>
              <a:t>-executive function: monoaminergic modulation.” </a:t>
            </a:r>
            <a:r>
              <a:rPr lang="en-US" sz="1500" u="sng" dirty="0" err="1"/>
              <a:t>Annu</a:t>
            </a:r>
            <a:r>
              <a:rPr lang="en-US" sz="1500" u="sng" dirty="0"/>
              <a:t> Rev </a:t>
            </a:r>
            <a:r>
              <a:rPr lang="en-US" sz="1500" u="sng" dirty="0" err="1"/>
              <a:t>Neurosci</a:t>
            </a:r>
            <a:r>
              <a:rPr lang="en-US" sz="1500" u="sng" dirty="0"/>
              <a:t>. 32:267–87</a:t>
            </a:r>
            <a:r>
              <a:rPr lang="en-US" sz="15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 err="1"/>
              <a:t>Drevet</a:t>
            </a:r>
            <a:r>
              <a:rPr lang="en-US" sz="1500" dirty="0"/>
              <a:t>, W.C., et al. (2009) “Brain structural and functional abnormalities in mood disorders: implications for neurocircuitry models of depression.” </a:t>
            </a:r>
            <a:r>
              <a:rPr lang="en-US" sz="1500" u="sng" dirty="0"/>
              <a:t>Brain Struct </a:t>
            </a:r>
            <a:r>
              <a:rPr lang="en-US" sz="1500" u="sng" dirty="0" err="1"/>
              <a:t>Funct</a:t>
            </a:r>
            <a:r>
              <a:rPr lang="en-US" sz="1500" u="sng" dirty="0"/>
              <a:t>. 213:93–118.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 err="1"/>
              <a:t>Heidbreeder</a:t>
            </a:r>
            <a:r>
              <a:rPr lang="en-US" sz="1500" dirty="0"/>
              <a:t>, C.A., (2003). “The medial prefrontal </a:t>
            </a:r>
            <a:r>
              <a:rPr lang="en-US" sz="1500" dirty="0" err="1"/>
              <a:t>lcortex</a:t>
            </a:r>
            <a:r>
              <a:rPr lang="en-US" sz="1500" dirty="0"/>
              <a:t> in the rat: evidence for a </a:t>
            </a:r>
            <a:r>
              <a:rPr lang="en-US" sz="1500" dirty="0" err="1"/>
              <a:t>dorso</a:t>
            </a:r>
            <a:r>
              <a:rPr lang="en-US" sz="1500" dirty="0"/>
              <a:t>-ventral distinction based upon functional and anatomical characteristics.” </a:t>
            </a:r>
            <a:r>
              <a:rPr lang="en-US" sz="1500" u="sng" dirty="0" err="1"/>
              <a:t>Neurosci</a:t>
            </a:r>
            <a:r>
              <a:rPr lang="en-US" sz="1500" u="sng" dirty="0"/>
              <a:t> </a:t>
            </a:r>
            <a:r>
              <a:rPr lang="en-US" sz="1500" u="sng" dirty="0" err="1"/>
              <a:t>Biobehav</a:t>
            </a:r>
            <a:r>
              <a:rPr lang="en-US" sz="1500" u="sng" dirty="0"/>
              <a:t> Rev, 27, 555–579.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500" dirty="0" err="1"/>
              <a:t>Anticevic</a:t>
            </a:r>
            <a:r>
              <a:rPr lang="en-US" sz="1500" dirty="0"/>
              <a:t>, A., et al. (2013).” Global Prefrontal and </a:t>
            </a:r>
            <a:r>
              <a:rPr lang="en-US" sz="1500" dirty="0" err="1"/>
              <a:t>Fronto</a:t>
            </a:r>
            <a:r>
              <a:rPr lang="en-US" sz="1500" dirty="0"/>
              <a:t>-amygdala Dysconnectivity in Bipolar I Disorder with Psychosis History.”</a:t>
            </a:r>
            <a:r>
              <a:rPr lang="en-US" sz="1500" u="sng" dirty="0"/>
              <a:t> Biological Psychiatry, 73(6), 565–573.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Tanaka, K., et al. (2012). “E2-mediated attenuation of mesocortical dopaminergic pathway is critical for susceptibility to repeated social defeat stress in mice”.</a:t>
            </a:r>
            <a:r>
              <a:rPr lang="en-US" sz="1500" u="sng" dirty="0"/>
              <a:t> J </a:t>
            </a:r>
            <a:r>
              <a:rPr lang="en-US" sz="1500" u="sng" dirty="0" err="1"/>
              <a:t>Neurosci</a:t>
            </a:r>
            <a:r>
              <a:rPr lang="en-US" sz="1500" u="sng" dirty="0"/>
              <a:t>  32: 4319–4329.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Beaulieu, J.M., (2011). “The physiology, signaling, and pharmacology of dopamine receptors”. </a:t>
            </a:r>
            <a:r>
              <a:rPr lang="en-US" sz="1500" u="sng" dirty="0" err="1"/>
              <a:t>Pharmacol</a:t>
            </a:r>
            <a:r>
              <a:rPr lang="en-US" sz="1500" u="sng" dirty="0"/>
              <a:t> Rev. 63(1):182-217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 err="1"/>
              <a:t>Akhondzadeh</a:t>
            </a:r>
            <a:r>
              <a:rPr lang="en-US" sz="1500" dirty="0"/>
              <a:t> S., (2009). “Clinical trial of adjunctive celecoxib treatment in patients with major depression: a double blind and placebo controlled trial”</a:t>
            </a:r>
            <a:r>
              <a:rPr lang="en-US" sz="1500" u="sng" dirty="0"/>
              <a:t>. Depress Anxiety. 26:607– 611.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Shinohara, R. (2017). “Dopamine D1 receptor subtype mediates acute stress-induced dendritic growth in excitatory neurons of the medial prefrontal cortex and contributes to suppression of stress susceptibility in mice.” </a:t>
            </a:r>
            <a:r>
              <a:rPr lang="en-US" sz="1500" u="sng" dirty="0"/>
              <a:t>Mol. Psychiatry, (00) 1-14</a:t>
            </a:r>
            <a:r>
              <a:rPr lang="en-US" sz="1500" dirty="0"/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500" dirty="0"/>
              <a:t>Watt, M.J., (2014). “Decreased prefrontal cortex dopamine activity following adolescent social defeat in male rats: role of dopamine D2 receptors.” </a:t>
            </a:r>
            <a:r>
              <a:rPr lang="en-US" sz="1500" u="sng" dirty="0" err="1"/>
              <a:t>PsychPharm</a:t>
            </a:r>
            <a:r>
              <a:rPr lang="en-US" sz="1500" u="sng" dirty="0"/>
              <a:t>. (8):1627-1636. </a:t>
            </a:r>
            <a:endParaRPr lang="en-US" sz="1500" dirty="0"/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57204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81F965-0F8E-44C9-B641-4928FA53E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457200"/>
            <a:ext cx="9905998" cy="1075718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06ED43-C226-4F31-991F-83F4DB5F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502229"/>
            <a:ext cx="9905999" cy="4996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1. By what mechanism is the mesocortical pathway regulated through R-SDS?</a:t>
            </a:r>
          </a:p>
          <a:p>
            <a:pPr marL="0" indent="0">
              <a:buNone/>
            </a:pPr>
            <a:r>
              <a:rPr lang="en-US" sz="3200" dirty="0"/>
              <a:t>2. What are the differences in response from D1/D2 subtype receptors in mPFC to S-SDS &amp; R-SDS?</a:t>
            </a:r>
          </a:p>
          <a:p>
            <a:pPr marL="0" indent="0">
              <a:buNone/>
            </a:pPr>
            <a:r>
              <a:rPr lang="en-US" sz="3200" dirty="0"/>
              <a:t>3. What are the effects of early life stress on D1/D2 subtype receptors in mPFC?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90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8CD9FA14-4CCC-47B7-BEDE-6BF6FA9DE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933AB4C8-67F6-455E-A4B4-44700D2299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988789"/>
            <a:ext cx="9905999" cy="1019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Tanaka et al., 2012</a:t>
            </a:r>
          </a:p>
        </p:txBody>
      </p:sp>
    </p:spTree>
    <p:extLst>
      <p:ext uri="{BB962C8B-B14F-4D97-AF65-F5344CB8AC3E}">
        <p14:creationId xmlns:p14="http://schemas.microsoft.com/office/powerpoint/2010/main" val="105085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D885C2-BC77-483B-AF43-E09369CFF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51691"/>
            <a:ext cx="9905998" cy="1018565"/>
          </a:xfrm>
        </p:spPr>
        <p:txBody>
          <a:bodyPr/>
          <a:lstStyle/>
          <a:p>
            <a:r>
              <a:rPr lang="en-US" dirty="0"/>
              <a:t>Dopamine Receptors</a:t>
            </a:r>
            <a:r>
              <a:rPr lang="en-US" baseline="30000" dirty="0"/>
              <a:t>7</a:t>
            </a:r>
            <a:r>
              <a:rPr lang="en-US" dirty="0"/>
              <a:t> 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4671025-ABB3-4EFB-B11F-3BDF70DA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370256"/>
            <a:ext cx="9905999" cy="5851159"/>
          </a:xfrm>
        </p:spPr>
        <p:txBody>
          <a:bodyPr>
            <a:normAutofit/>
          </a:bodyPr>
          <a:lstStyle/>
          <a:p>
            <a:r>
              <a:rPr lang="en-US" sz="3200" dirty="0"/>
              <a:t>G-coupled receptor </a:t>
            </a:r>
          </a:p>
          <a:p>
            <a:r>
              <a:rPr lang="en-US" sz="3200" dirty="0"/>
              <a:t>2 Major Groups</a:t>
            </a:r>
          </a:p>
          <a:p>
            <a:pPr lvl="1"/>
            <a:r>
              <a:rPr lang="en-US" sz="3200" dirty="0"/>
              <a:t>D1-like (D1,5)</a:t>
            </a:r>
          </a:p>
          <a:p>
            <a:pPr lvl="1"/>
            <a:r>
              <a:rPr lang="en-US" sz="3200" dirty="0"/>
              <a:t>D2-like (D2,3,4)</a:t>
            </a:r>
          </a:p>
          <a:p>
            <a:r>
              <a:rPr lang="en-US" sz="3200" dirty="0"/>
              <a:t>Location of receptors</a:t>
            </a:r>
          </a:p>
          <a:p>
            <a:pPr lvl="1"/>
            <a:r>
              <a:rPr lang="en-US" sz="3200" dirty="0"/>
              <a:t>D1-postsynaptic </a:t>
            </a:r>
          </a:p>
          <a:p>
            <a:pPr lvl="1"/>
            <a:r>
              <a:rPr lang="en-US" sz="3200" dirty="0"/>
              <a:t>D2-pre &amp; postsynaptic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8" name="Picture 4" descr="Image result for mesocortical  pathway pubmed">
            <a:extLst>
              <a:ext uri="{FF2B5EF4-FFF2-40B4-BE49-F238E27FC236}">
                <a16:creationId xmlns:a16="http://schemas.microsoft.com/office/drawing/2014/main" xmlns="" id="{86EDA7E5-989A-4013-AC70-F16B08C44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104" y="860973"/>
            <a:ext cx="6558896" cy="451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1169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B3C7E7-643C-42A5-A061-C7FFC0B34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3" y="183578"/>
            <a:ext cx="9905998" cy="1478570"/>
          </a:xfrm>
        </p:spPr>
        <p:txBody>
          <a:bodyPr/>
          <a:lstStyle/>
          <a:p>
            <a:r>
              <a:rPr lang="en-US" dirty="0"/>
              <a:t>Prostaglandin e2 (pge2)</a:t>
            </a:r>
            <a:r>
              <a:rPr lang="en-US" baseline="30000" dirty="0"/>
              <a:t>8</a:t>
            </a:r>
            <a:r>
              <a:rPr lang="en-US" dirty="0"/>
              <a:t>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0C2030-69D2-4E60-A1A4-EE23121E5C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3" y="1569546"/>
            <a:ext cx="4878389" cy="511260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Bioactive Lipid </a:t>
            </a:r>
          </a:p>
          <a:p>
            <a:r>
              <a:rPr lang="en-US" sz="3200" dirty="0"/>
              <a:t>Functions</a:t>
            </a:r>
          </a:p>
          <a:p>
            <a:pPr lvl="1"/>
            <a:r>
              <a:rPr lang="en-US" sz="3200" dirty="0"/>
              <a:t>Involved in labor</a:t>
            </a:r>
          </a:p>
          <a:p>
            <a:pPr lvl="1"/>
            <a:r>
              <a:rPr lang="en-US" sz="3200" dirty="0"/>
              <a:t>NSAID’s/COX &amp; Depression</a:t>
            </a:r>
          </a:p>
          <a:p>
            <a:r>
              <a:rPr lang="en-US" sz="3200" dirty="0"/>
              <a:t>Binds to g-coupled receptors</a:t>
            </a:r>
          </a:p>
          <a:p>
            <a:pPr lvl="1"/>
            <a:r>
              <a:rPr lang="en-US" sz="3200" dirty="0"/>
              <a:t>EP1,2,3, &amp; 4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C89327EF-C36B-4DD4-9A9B-CF045BE858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85796" y="1911886"/>
            <a:ext cx="4945761" cy="421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911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6845AE-B9BD-4ABD-866D-D66349B7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342" y="190973"/>
            <a:ext cx="2908610" cy="1325563"/>
          </a:xfrm>
        </p:spPr>
        <p:txBody>
          <a:bodyPr/>
          <a:lstStyle/>
          <a:p>
            <a:r>
              <a:rPr lang="en-US" dirty="0"/>
              <a:t>Methods	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8B5EC4-14DF-47CB-8457-290D10AB40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7546" y="1029900"/>
            <a:ext cx="6281854" cy="5692910"/>
          </a:xfrm>
        </p:spPr>
        <p:txBody>
          <a:bodyPr>
            <a:noAutofit/>
          </a:bodyPr>
          <a:lstStyle/>
          <a:p>
            <a:r>
              <a:rPr lang="en-US" sz="3200" dirty="0"/>
              <a:t>C57BL/6 at postnatal day (PD) 35</a:t>
            </a:r>
          </a:p>
          <a:p>
            <a:pPr lvl="1"/>
            <a:r>
              <a:rPr lang="en-US" sz="3200" dirty="0"/>
              <a:t>EP1,2,3,4-deficient </a:t>
            </a:r>
          </a:p>
          <a:p>
            <a:pPr lvl="1"/>
            <a:r>
              <a:rPr lang="en-US" sz="3200" dirty="0"/>
              <a:t>Housed in groups of 4 </a:t>
            </a:r>
          </a:p>
          <a:p>
            <a:pPr lvl="2"/>
            <a:r>
              <a:rPr lang="en-US" sz="3200" dirty="0"/>
              <a:t>Isolated prior to R-SDS</a:t>
            </a:r>
          </a:p>
          <a:p>
            <a:r>
              <a:rPr lang="en-US" sz="3200" dirty="0"/>
              <a:t>Social Defeat</a:t>
            </a:r>
          </a:p>
          <a:p>
            <a:pPr lvl="1"/>
            <a:r>
              <a:rPr lang="en-US" sz="3200" dirty="0"/>
              <a:t>ICR aggressor</a:t>
            </a:r>
          </a:p>
          <a:p>
            <a:pPr lvl="1"/>
            <a:r>
              <a:rPr lang="en-US" sz="3200" dirty="0"/>
              <a:t>Resident-Intruder 10min/10 days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C76929AD-C5A2-43B7-8C14-45DCDED3F7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65277" y="2812500"/>
            <a:ext cx="5181600" cy="212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4984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252C36"/>
      </a:dk2>
      <a:lt2>
        <a:srgbClr val="7C96A3"/>
      </a:lt2>
      <a:accent1>
        <a:srgbClr val="4FD093"/>
      </a:accent1>
      <a:accent2>
        <a:srgbClr val="54BCDF"/>
      </a:accent2>
      <a:accent3>
        <a:srgbClr val="A262D0"/>
      </a:accent3>
      <a:accent4>
        <a:srgbClr val="D7537B"/>
      </a:accent4>
      <a:accent5>
        <a:srgbClr val="E78045"/>
      </a:accent5>
      <a:accent6>
        <a:srgbClr val="84C350"/>
      </a:accent6>
      <a:hlink>
        <a:srgbClr val="22FFFF"/>
      </a:hlink>
      <a:folHlink>
        <a:srgbClr val="9BF3FD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4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4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  <a:hueMod val="106000"/>
                <a:satMod val="140000"/>
                <a:lumMod val="42000"/>
              </a:schemeClr>
              <a:schemeClr val="phClr">
                <a:tint val="98000"/>
                <a:hueMod val="92000"/>
                <a:satMod val="220000"/>
                <a:lumMod val="9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142578CA-DEC9-49C3-80AF-C113973CC9A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1689</TotalTime>
  <Words>3049</Words>
  <Application>Microsoft Office PowerPoint</Application>
  <PresentationFormat>Custom</PresentationFormat>
  <Paragraphs>355</Paragraphs>
  <Slides>45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Circuit</vt:lpstr>
      <vt:lpstr>Effects of Single and Repeated Social Defeat Stress on DA Neurons in the mPFC </vt:lpstr>
      <vt:lpstr>Medial prefrontal cortex</vt:lpstr>
      <vt:lpstr>Why does this matter?</vt:lpstr>
      <vt:lpstr>Mesocortical Pathway</vt:lpstr>
      <vt:lpstr>Questions</vt:lpstr>
      <vt:lpstr>PowerPoint Presentation</vt:lpstr>
      <vt:lpstr>Dopamine Receptors7  </vt:lpstr>
      <vt:lpstr>Prostaglandin e2 (pge2)8 </vt:lpstr>
      <vt:lpstr>Methods  </vt:lpstr>
      <vt:lpstr>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 </vt:lpstr>
      <vt:lpstr>Questions</vt:lpstr>
      <vt:lpstr>PowerPoint Presentation</vt:lpstr>
      <vt:lpstr>Methods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R-SDS</vt:lpstr>
      <vt:lpstr>Supplementary Figure 13. R-SDS did not potentiate dendritic shortening in D1-KD mice. </vt:lpstr>
      <vt:lpstr>Figure 4. S-SDS induces dendritic growth selectively in apical dendrites of mpfc layer II/III pyramidal neurons through D1 receptor. </vt:lpstr>
      <vt:lpstr>PowerPoint Presentation</vt:lpstr>
      <vt:lpstr>PowerPoint Presentation</vt:lpstr>
      <vt:lpstr>Recap</vt:lpstr>
      <vt:lpstr>Questions</vt:lpstr>
      <vt:lpstr>PowerPoint Presentation</vt:lpstr>
      <vt:lpstr>Methods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</dc:title>
  <dc:creator>Brock</dc:creator>
  <cp:lastModifiedBy>Cliff H Summers</cp:lastModifiedBy>
  <cp:revision>140</cp:revision>
  <dcterms:created xsi:type="dcterms:W3CDTF">2017-10-15T17:37:37Z</dcterms:created>
  <dcterms:modified xsi:type="dcterms:W3CDTF">2017-10-27T18:05:18Z</dcterms:modified>
</cp:coreProperties>
</file>